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7" r:id="rId2"/>
    <p:sldId id="275" r:id="rId3"/>
    <p:sldId id="260" r:id="rId4"/>
    <p:sldId id="276" r:id="rId5"/>
    <p:sldId id="261" r:id="rId6"/>
    <p:sldId id="262" r:id="rId7"/>
    <p:sldId id="263" r:id="rId8"/>
    <p:sldId id="264" r:id="rId9"/>
    <p:sldId id="265" r:id="rId10"/>
    <p:sldId id="266" r:id="rId11"/>
    <p:sldId id="267" r:id="rId12"/>
    <p:sldId id="268" r:id="rId13"/>
    <p:sldId id="270" r:id="rId14"/>
    <p:sldId id="273" r:id="rId15"/>
    <p:sldId id="272" r:id="rId16"/>
    <p:sldId id="271"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658C"/>
    <a:srgbClr val="A6B7E0"/>
    <a:srgbClr val="5B9BD5"/>
    <a:srgbClr val="008CDA"/>
    <a:srgbClr val="008DDA"/>
    <a:srgbClr val="F2F9FD"/>
    <a:srgbClr val="F6F8FA"/>
    <a:srgbClr val="9DC3E6"/>
    <a:srgbClr val="2691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101" autoAdjust="0"/>
  </p:normalViewPr>
  <p:slideViewPr>
    <p:cSldViewPr snapToGrid="0" showGuides="1">
      <p:cViewPr varScale="1">
        <p:scale>
          <a:sx n="119" d="100"/>
          <a:sy n="119" d="100"/>
        </p:scale>
        <p:origin x="48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8DA61-ADC5-4C46-BF50-3BC158DBBD52}" type="datetimeFigureOut">
              <a:rPr lang="zh-CN" altLang="en-US" smtClean="0"/>
              <a:t>2025/8/11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AD7FA-DB81-4574-8F66-B83CD3A81831}" type="slidenum">
              <a:rPr lang="zh-CN" altLang="en-US" smtClean="0"/>
              <a:t>‹#›</a:t>
            </a:fld>
            <a:endParaRPr lang="zh-CN" altLang="en-US"/>
          </a:p>
        </p:txBody>
      </p:sp>
    </p:spTree>
    <p:extLst>
      <p:ext uri="{BB962C8B-B14F-4D97-AF65-F5344CB8AC3E}">
        <p14:creationId xmlns:p14="http://schemas.microsoft.com/office/powerpoint/2010/main" val="3352177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04040"/>
                </a:solidFill>
                <a:effectLst/>
                <a:latin typeface="quote-cjk-patch"/>
              </a:rPr>
              <a:t>大家好，今天我向大家展示的是我们团队最新被</a:t>
            </a:r>
            <a:r>
              <a:rPr lang="en-US" altLang="zh-CN" b="0" i="0" dirty="0">
                <a:solidFill>
                  <a:srgbClr val="404040"/>
                </a:solidFill>
                <a:effectLst/>
                <a:latin typeface="quote-cjk-patch"/>
              </a:rPr>
              <a:t>ICCV 2025</a:t>
            </a:r>
            <a:r>
              <a:rPr lang="zh-CN" altLang="en-US" b="0" i="0" dirty="0">
                <a:solidFill>
                  <a:srgbClr val="404040"/>
                </a:solidFill>
                <a:effectLst/>
                <a:latin typeface="quote-cjk-patch"/>
              </a:rPr>
              <a:t>收录的一项工作：</a:t>
            </a:r>
            <a:r>
              <a:rPr lang="en-US" altLang="zh-CN" sz="1200" b="1" i="0" u="none" strike="noStrike" dirty="0">
                <a:solidFill>
                  <a:srgbClr val="FFFFFF"/>
                </a:solidFill>
                <a:latin typeface="Calibri"/>
                <a:ea typeface="Calibri"/>
                <a:cs typeface="Calibri"/>
                <a:sym typeface="Calibri"/>
              </a:rPr>
              <a:t>DISTA-Net: </a:t>
            </a:r>
            <a:r>
              <a:rPr lang="zh-CN" altLang="en-US" sz="1200" b="1" i="0" u="none" strike="noStrike" dirty="0">
                <a:solidFill>
                  <a:srgbClr val="FFFFFF"/>
                </a:solidFill>
                <a:latin typeface="Calibri"/>
                <a:ea typeface="Calibri"/>
                <a:cs typeface="Calibri"/>
                <a:sym typeface="Calibri"/>
              </a:rPr>
              <a:t>动态 空间邻近 红外小目标 解混。目前我们的论文和代码均已上传至网络，大家可以通过以上链接或二维码进行访问，欢迎大家尝试。</a:t>
            </a:r>
            <a:endParaRPr lang="zh-CN" altLang="en-US" dirty="0"/>
          </a:p>
        </p:txBody>
      </p:sp>
      <p:sp>
        <p:nvSpPr>
          <p:cNvPr id="4" name="灯片编号占位符 3"/>
          <p:cNvSpPr>
            <a:spLocks noGrp="1"/>
          </p:cNvSpPr>
          <p:nvPr>
            <p:ph type="sldNum" sz="quarter" idx="5"/>
          </p:nvPr>
        </p:nvSpPr>
        <p:spPr/>
        <p:txBody>
          <a:bodyPr/>
          <a:lstStyle/>
          <a:p>
            <a:fld id="{341AD7FA-DB81-4574-8F66-B83CD3A81831}" type="slidenum">
              <a:rPr lang="zh-CN" altLang="en-US" smtClean="0"/>
              <a:t>1</a:t>
            </a:fld>
            <a:endParaRPr lang="zh-CN" altLang="en-US"/>
          </a:p>
        </p:txBody>
      </p:sp>
    </p:spTree>
    <p:extLst>
      <p:ext uri="{BB962C8B-B14F-4D97-AF65-F5344CB8AC3E}">
        <p14:creationId xmlns:p14="http://schemas.microsoft.com/office/powerpoint/2010/main" val="3875240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在允许一定量化误差的前提下，像平面上 目标的可能位置是有限的。</a:t>
            </a:r>
            <a:endParaRPr lang="en-US" altLang="zh-CN" dirty="0"/>
          </a:p>
          <a:p>
            <a:r>
              <a:rPr lang="zh-CN" altLang="en-US" dirty="0"/>
              <a:t>基于这一特性，可以穷举所有亚像素可能出现的位置，构建一个完备的可能目标位置集合，表示为 </a:t>
            </a:r>
            <a:r>
              <a:rPr lang="en-US" altLang="zh-CN" dirty="0"/>
              <a:t>$$\Omega=\left\{(</a:t>
            </a:r>
            <a:r>
              <a:rPr lang="en-US" altLang="zh-CN" dirty="0" err="1"/>
              <a:t>x_l,y_l</a:t>
            </a:r>
            <a:r>
              <a:rPr lang="en-US" altLang="zh-CN" dirty="0"/>
              <a:t>)\right\}_{l=1,\</a:t>
            </a:r>
            <a:r>
              <a:rPr lang="en-US" altLang="zh-CN" dirty="0" err="1"/>
              <a:t>cdots,L</a:t>
            </a:r>
            <a:r>
              <a:rPr lang="en-US" altLang="zh-CN" dirty="0"/>
              <a:t>}$$</a:t>
            </a:r>
            <a:r>
              <a:rPr lang="zh-CN" altLang="en-US" dirty="0"/>
              <a:t>。</a:t>
            </a:r>
            <a:endParaRPr lang="en-US" altLang="zh-CN" dirty="0"/>
          </a:p>
          <a:p>
            <a:r>
              <a:rPr lang="zh-CN" altLang="en-US" dirty="0"/>
              <a:t>其中</a:t>
            </a:r>
            <a:r>
              <a:rPr lang="en-US" altLang="zh-CN" dirty="0"/>
              <a:t>L</a:t>
            </a:r>
            <a:r>
              <a:rPr lang="zh-CN" altLang="en-US" dirty="0"/>
              <a:t>表示有限的位置数量。</a:t>
            </a:r>
            <a:endParaRPr lang="en-US" altLang="zh-CN" dirty="0"/>
          </a:p>
          <a:p>
            <a:r>
              <a:rPr lang="zh-CN" altLang="en-US" dirty="0"/>
              <a:t>这样可以确保 *</a:t>
            </a:r>
            <a:r>
              <a:rPr lang="en-US" altLang="zh-CN" dirty="0"/>
              <a:t>CSIST* </a:t>
            </a:r>
            <a:r>
              <a:rPr lang="zh-CN" altLang="en-US" dirty="0"/>
              <a:t>中的实际目标位置 组成的集合 必定是 </a:t>
            </a:r>
            <a:r>
              <a:rPr lang="en-US" altLang="zh-CN" dirty="0" err="1"/>
              <a:t>omge</a:t>
            </a:r>
            <a:r>
              <a:rPr lang="en-US" altLang="zh-CN" dirty="0"/>
              <a:t> </a:t>
            </a:r>
            <a:r>
              <a:rPr lang="zh-CN" altLang="en-US" dirty="0"/>
              <a:t>的一个小子集。</a:t>
            </a:r>
          </a:p>
          <a:p>
            <a:endParaRPr lang="en-US" altLang="zh-CN" dirty="0"/>
          </a:p>
          <a:p>
            <a:endParaRPr lang="en-US" altLang="zh-CN" dirty="0"/>
          </a:p>
          <a:p>
            <a:r>
              <a:rPr lang="zh-CN" altLang="en-US" dirty="0"/>
              <a:t>如果我们 </a:t>
            </a:r>
            <a:r>
              <a:rPr lang="en-US" altLang="zh-CN" dirty="0"/>
              <a:t>**</a:t>
            </a:r>
            <a:r>
              <a:rPr lang="zh-CN" altLang="en-US" dirty="0"/>
              <a:t>将每个像素划分为 </a:t>
            </a:r>
            <a:r>
              <a:rPr lang="en-US" altLang="zh-CN" dirty="0"/>
              <a:t>$$</a:t>
            </a:r>
            <a:r>
              <a:rPr lang="en-US" altLang="zh-CN" dirty="0" err="1"/>
              <a:t>n×n</a:t>
            </a:r>
            <a:r>
              <a:rPr lang="en-US" altLang="zh-CN" dirty="0"/>
              <a:t>$$ </a:t>
            </a:r>
            <a:r>
              <a:rPr lang="zh-CN" altLang="en-US" dirty="0"/>
              <a:t>个亚像素网格**，总共得到如图所示的这些 亚像素。</a:t>
            </a:r>
            <a:endParaRPr lang="en-US" altLang="zh-CN" dirty="0"/>
          </a:p>
          <a:p>
            <a:r>
              <a:rPr lang="zh-CN" altLang="en-US" dirty="0"/>
              <a:t>只要网格划分足够精细，每个亚像素最多包含一个目标，</a:t>
            </a:r>
            <a:endParaRPr lang="en-US" altLang="zh-CN" dirty="0"/>
          </a:p>
          <a:p>
            <a:r>
              <a:rPr lang="zh-CN" altLang="en-US" dirty="0"/>
              <a:t>且目标位置与最近的亚像素中心的最大偏差不超过 </a:t>
            </a:r>
            <a:r>
              <a:rPr lang="en-US" altLang="zh-CN" dirty="0"/>
              <a:t>$$\sqrt2D/2n$$ </a:t>
            </a:r>
            <a:r>
              <a:rPr lang="zh-CN" altLang="en-US" dirty="0"/>
              <a:t>这样的误差。</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像元宽度 图中反映了像素划分为 </a:t>
            </a:r>
            <a:r>
              <a:rPr lang="en-US" altLang="zh-CN" dirty="0"/>
              <a:t>3 </a:t>
            </a:r>
            <a:r>
              <a:rPr lang="zh-CN" altLang="en-US" dirty="0"/>
              <a:t>的亚像素网格的过程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位置集表示为所有亚像素中心的集合。</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以完备的位置集计算导向矩阵 可以得到测量模型的超完备表示：</a:t>
            </a:r>
          </a:p>
          <a:p>
            <a:endParaRPr lang="en-US" altLang="zh-CN" dirty="0"/>
          </a:p>
          <a:p>
            <a:r>
              <a:rPr lang="en-US" altLang="zh-CN" dirty="0"/>
              <a:t>$$</a:t>
            </a:r>
          </a:p>
          <a:p>
            <a:r>
              <a:rPr lang="en-US" altLang="zh-CN" dirty="0"/>
              <a:t>z=G\left(\</a:t>
            </a:r>
            <a:r>
              <a:rPr lang="en-US" altLang="zh-CN" dirty="0" err="1"/>
              <a:t>mathrm</a:t>
            </a:r>
            <a:r>
              <a:rPr lang="en-US" altLang="zh-CN" dirty="0"/>
              <a:t>{\Omega}\right)\tilde{s}+w</a:t>
            </a:r>
            <a:r>
              <a:rPr lang="zh-CN" altLang="en-US" dirty="0"/>
              <a:t>，</a:t>
            </a:r>
            <a:r>
              <a:rPr lang="en-US" altLang="zh-CN" dirty="0"/>
              <a:t>(4)</a:t>
            </a:r>
          </a:p>
          <a:p>
            <a:r>
              <a:rPr lang="en-US" altLang="zh-CN" dirty="0"/>
              <a:t>$$</a:t>
            </a:r>
          </a:p>
          <a:p>
            <a:r>
              <a:rPr lang="zh-CN" altLang="en-US" dirty="0"/>
              <a:t>在 辐射强度向量</a:t>
            </a:r>
            <a:r>
              <a:rPr lang="en-US" altLang="zh-CN" dirty="0"/>
              <a:t>s</a:t>
            </a:r>
            <a:r>
              <a:rPr lang="zh-CN" altLang="en-US" dirty="0"/>
              <a:t>中  不存在目标的位置 用</a:t>
            </a:r>
            <a:r>
              <a:rPr lang="en-US" altLang="zh-CN" dirty="0"/>
              <a:t>0</a:t>
            </a:r>
            <a:r>
              <a:rPr lang="zh-CN" altLang="en-US" dirty="0"/>
              <a:t>表示。</a:t>
            </a:r>
            <a:endParaRPr lang="en-US" altLang="zh-CN" dirty="0"/>
          </a:p>
          <a:p>
            <a:endParaRPr lang="en-US" altLang="zh-CN" dirty="0"/>
          </a:p>
          <a:p>
            <a:endParaRPr lang="en-US" altLang="zh-CN" dirty="0"/>
          </a:p>
          <a:p>
            <a:r>
              <a:rPr lang="zh-CN" altLang="en-US" dirty="0"/>
              <a:t>可以看到当 </a:t>
            </a:r>
            <a:r>
              <a:rPr lang="en-US" altLang="zh-CN" dirty="0"/>
              <a:t>n&gt;1 </a:t>
            </a:r>
            <a:r>
              <a:rPr lang="zh-CN" altLang="en-US" dirty="0"/>
              <a:t>时，导向矩阵</a:t>
            </a:r>
            <a:r>
              <a:rPr lang="en-US" altLang="zh-CN" dirty="0"/>
              <a:t>$$G(\</a:t>
            </a:r>
            <a:r>
              <a:rPr lang="en-US" altLang="zh-CN" dirty="0" err="1"/>
              <a:t>mathrm</a:t>
            </a:r>
            <a:r>
              <a:rPr lang="en-US" altLang="zh-CN" dirty="0"/>
              <a:t>{\Omega})$$ </a:t>
            </a:r>
            <a:r>
              <a:rPr lang="zh-CN" altLang="en-US" dirty="0"/>
              <a:t>的列数显然多于行数 </a:t>
            </a:r>
            <a:r>
              <a:rPr lang="en-US" altLang="zh-CN" dirty="0"/>
              <a:t>($$L\gg UV$$) , </a:t>
            </a:r>
          </a:p>
          <a:p>
            <a:r>
              <a:rPr lang="zh-CN" altLang="en-US" dirty="0"/>
              <a:t>由于目标的数量远小于位置集的大小。所以</a:t>
            </a:r>
            <a:r>
              <a:rPr lang="en-US" altLang="zh-CN" dirty="0"/>
              <a:t>S</a:t>
            </a:r>
            <a:r>
              <a:rPr lang="zh-CN" altLang="en-US" dirty="0"/>
              <a:t>向量本质是稀疏的。</a:t>
            </a:r>
            <a:endParaRPr lang="en-US" altLang="zh-CN" dirty="0"/>
          </a:p>
          <a:p>
            <a:endParaRPr lang="en-US" altLang="zh-CN" dirty="0"/>
          </a:p>
          <a:p>
            <a:r>
              <a:rPr lang="zh-CN" altLang="en-US" dirty="0"/>
              <a:t>这一测量模型被重新表述为稀疏表示，</a:t>
            </a:r>
            <a:endParaRPr lang="en-US" altLang="zh-CN" dirty="0"/>
          </a:p>
          <a:p>
            <a:r>
              <a:rPr lang="zh-CN" altLang="en-US" dirty="0"/>
              <a:t>远距离 *</a:t>
            </a:r>
            <a:r>
              <a:rPr lang="en-US" altLang="zh-CN" dirty="0"/>
              <a:t>CSIST* </a:t>
            </a:r>
            <a:r>
              <a:rPr lang="zh-CN" altLang="en-US" dirty="0"/>
              <a:t>解混任务也被转化为一个稀疏信号重构问题。</a:t>
            </a:r>
            <a:endParaRPr lang="en-US" altLang="zh-CN" dirty="0"/>
          </a:p>
          <a:p>
            <a:endParaRPr lang="en-US" altLang="zh-CN" dirty="0"/>
          </a:p>
          <a:p>
            <a:r>
              <a:rPr lang="zh-CN" altLang="en-US" dirty="0"/>
              <a:t>这种稀疏恢复问题可以用 </a:t>
            </a:r>
            <a:r>
              <a:rPr lang="en-US" altLang="zh-CN" dirty="0"/>
              <a:t>1 </a:t>
            </a:r>
            <a:r>
              <a:rPr lang="zh-CN" altLang="en-US" dirty="0"/>
              <a:t>范数正则化的方式来形式化表示：</a:t>
            </a:r>
          </a:p>
          <a:p>
            <a:endParaRPr lang="zh-CN" altLang="en-US" dirty="0"/>
          </a:p>
          <a:p>
            <a:r>
              <a:rPr lang="en-US" altLang="zh-CN" dirty="0"/>
              <a:t>$$</a:t>
            </a:r>
          </a:p>
          <a:p>
            <a:r>
              <a:rPr lang="en-US" altLang="zh-CN" dirty="0"/>
              <a:t>\min_{\tilde{s}}{\left \| z -G\left(\Omega\right)\</a:t>
            </a:r>
            <a:r>
              <a:rPr lang="en-US" altLang="zh-CN" dirty="0" err="1"/>
              <a:t>widetilde</a:t>
            </a:r>
            <a:r>
              <a:rPr lang="en-US" altLang="zh-CN" dirty="0"/>
              <a:t>{s}\right \| }  _2^2+\lambda\parallel\</a:t>
            </a:r>
            <a:r>
              <a:rPr lang="en-US" altLang="zh-CN" dirty="0" err="1"/>
              <a:t>widetilde</a:t>
            </a:r>
            <a:r>
              <a:rPr lang="en-US" altLang="zh-CN" dirty="0"/>
              <a:t>{s}\parallel_1</a:t>
            </a:r>
            <a:r>
              <a:rPr lang="zh-CN" altLang="en-US" dirty="0"/>
              <a:t>，</a:t>
            </a:r>
            <a:r>
              <a:rPr lang="en-US" altLang="zh-CN" dirty="0"/>
              <a:t>(5)</a:t>
            </a:r>
          </a:p>
          <a:p>
            <a:r>
              <a:rPr lang="en-US" altLang="zh-CN" dirty="0"/>
              <a:t>$$</a:t>
            </a:r>
          </a:p>
          <a:p>
            <a:endParaRPr lang="en-US" altLang="zh-CN" dirty="0"/>
          </a:p>
          <a:p>
            <a:r>
              <a:rPr lang="zh-CN" altLang="en-US" dirty="0"/>
              <a:t>其中 </a:t>
            </a:r>
            <a:r>
              <a:rPr lang="en-US" altLang="zh-CN" dirty="0"/>
              <a:t>$$ \lambda$$ </a:t>
            </a:r>
            <a:r>
              <a:rPr lang="zh-CN" altLang="en-US" dirty="0"/>
              <a:t>是一个通常预先确定的正则化参数。</a:t>
            </a:r>
            <a:endParaRPr lang="en-US" altLang="zh-CN" dirty="0"/>
          </a:p>
          <a:p>
            <a:r>
              <a:rPr lang="zh-CN" altLang="en-US" dirty="0"/>
              <a:t>一旦成功求解 重构结果 </a:t>
            </a:r>
            <a:r>
              <a:rPr lang="en-US" altLang="zh-CN" dirty="0"/>
              <a:t>$$\</a:t>
            </a:r>
            <a:r>
              <a:rPr lang="en-US" altLang="zh-CN" dirty="0" err="1"/>
              <a:t>widetilde</a:t>
            </a:r>
            <a:r>
              <a:rPr lang="en-US" altLang="zh-CN" dirty="0"/>
              <a:t>{s}$$</a:t>
            </a:r>
            <a:r>
              <a:rPr lang="zh-CN" altLang="en-US" dirty="0"/>
              <a:t>，</a:t>
            </a:r>
            <a:endParaRPr lang="en-US" altLang="zh-CN" dirty="0"/>
          </a:p>
          <a:p>
            <a:r>
              <a:rPr lang="zh-CN" altLang="en-US" dirty="0"/>
              <a:t>那么</a:t>
            </a:r>
            <a:r>
              <a:rPr lang="en-US" altLang="zh-CN" dirty="0"/>
              <a:t>S</a:t>
            </a:r>
            <a:r>
              <a:rPr lang="zh-CN" altLang="en-US" dirty="0"/>
              <a:t>中非零元素个数对应了 </a:t>
            </a:r>
            <a:r>
              <a:rPr lang="en-US" altLang="zh-CN" dirty="0"/>
              <a:t>CSIST </a:t>
            </a:r>
            <a:r>
              <a:rPr lang="zh-CN" altLang="en-US" dirty="0"/>
              <a:t>中目标的个数，</a:t>
            </a:r>
            <a:endParaRPr lang="en-US" altLang="zh-CN" dirty="0"/>
          </a:p>
          <a:p>
            <a:r>
              <a:rPr lang="zh-CN" altLang="en-US" dirty="0"/>
              <a:t>与非零元素对应的基函数的位置集表示 *</a:t>
            </a:r>
            <a:r>
              <a:rPr lang="en-US" altLang="zh-CN" dirty="0"/>
              <a:t>CSIST* </a:t>
            </a:r>
            <a:r>
              <a:rPr lang="zh-CN" altLang="en-US" dirty="0"/>
              <a:t>中各个目标的位置。</a:t>
            </a:r>
          </a:p>
          <a:p>
            <a:endParaRPr lang="en-US" altLang="zh-CN" dirty="0"/>
          </a:p>
        </p:txBody>
      </p:sp>
      <p:sp>
        <p:nvSpPr>
          <p:cNvPr id="4" name="灯片编号占位符 3"/>
          <p:cNvSpPr>
            <a:spLocks noGrp="1"/>
          </p:cNvSpPr>
          <p:nvPr>
            <p:ph type="sldNum" sz="quarter" idx="5"/>
          </p:nvPr>
        </p:nvSpPr>
        <p:spPr/>
        <p:txBody>
          <a:bodyPr/>
          <a:lstStyle/>
          <a:p>
            <a:fld id="{341AD7FA-DB81-4574-8F66-B83CD3A81831}" type="slidenum">
              <a:rPr lang="zh-CN" altLang="en-US" smtClean="0"/>
              <a:t>10</a:t>
            </a:fld>
            <a:endParaRPr lang="zh-CN" altLang="en-US"/>
          </a:p>
        </p:txBody>
      </p:sp>
    </p:spTree>
    <p:extLst>
      <p:ext uri="{BB962C8B-B14F-4D97-AF65-F5344CB8AC3E}">
        <p14:creationId xmlns:p14="http://schemas.microsoft.com/office/powerpoint/2010/main" val="345535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迭代收缩阈值算法 </a:t>
            </a:r>
            <a:r>
              <a:rPr lang="en-US" altLang="zh-CN" dirty="0">
                <a:effectLst/>
              </a:rPr>
              <a:t>(ISTA) </a:t>
            </a:r>
            <a:r>
              <a:rPr lang="zh-CN" altLang="en-US" dirty="0">
                <a:effectLst/>
              </a:rPr>
              <a:t>是经典一阶近端方法，非常适用于求解大规模线性逆问题，通过交替执行式 </a:t>
            </a:r>
            <a:r>
              <a:rPr lang="en-US" altLang="zh-CN" dirty="0">
                <a:effectLst/>
              </a:rPr>
              <a:t>(1)(2) </a:t>
            </a:r>
            <a:r>
              <a:rPr lang="zh-CN" altLang="en-US" dirty="0">
                <a:effectLst/>
              </a:rPr>
              <a:t>两个更新步骤来解决稀疏重建问题。</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第一步是梯度下降更新。</a:t>
            </a:r>
          </a:p>
          <a:p>
            <a:endParaRPr lang="en-US" altLang="zh-CN" dirty="0"/>
          </a:p>
          <a:p>
            <a:r>
              <a:rPr lang="zh-CN" altLang="en-US" dirty="0"/>
              <a:t>而第二步的求解，</a:t>
            </a:r>
            <a:r>
              <a:rPr lang="en-US" altLang="zh-CN" dirty="0"/>
              <a:t>2018</a:t>
            </a:r>
            <a:r>
              <a:rPr lang="zh-CN" altLang="en-US" dirty="0"/>
              <a:t>年</a:t>
            </a:r>
            <a:r>
              <a:rPr lang="en-US" altLang="zh-CN" dirty="0"/>
              <a:t>CVPR</a:t>
            </a:r>
            <a:r>
              <a:rPr lang="zh-CN" altLang="en-US" dirty="0"/>
              <a:t>的论文 </a:t>
            </a:r>
            <a:r>
              <a:rPr lang="en-US" altLang="zh-CN" dirty="0"/>
              <a:t>ISTA-Net</a:t>
            </a:r>
            <a:r>
              <a:rPr lang="zh-CN" altLang="en-US" dirty="0"/>
              <a:t>证明使用非线性变换</a:t>
            </a:r>
            <a:r>
              <a:rPr lang="en-US" altLang="zh-CN" dirty="0"/>
              <a:t>F</a:t>
            </a:r>
            <a:r>
              <a:rPr lang="zh-CN" altLang="en-US" dirty="0"/>
              <a:t>取代正交变换 分别作用于</a:t>
            </a:r>
            <a:r>
              <a:rPr lang="en-US" altLang="zh-CN" dirty="0"/>
              <a:t>s</a:t>
            </a:r>
            <a:r>
              <a:rPr lang="zh-CN" altLang="en-US" dirty="0"/>
              <a:t>和</a:t>
            </a:r>
            <a:r>
              <a:rPr lang="en-US" altLang="zh-CN" dirty="0"/>
              <a:t>r</a:t>
            </a:r>
            <a:r>
              <a:rPr lang="zh-CN" altLang="en-US" dirty="0"/>
              <a:t>之后，他们差的二范数的平方 与，</a:t>
            </a:r>
            <a:r>
              <a:rPr lang="en-US" altLang="zh-CN" dirty="0"/>
              <a:t>s-r</a:t>
            </a:r>
            <a:r>
              <a:rPr lang="zh-CN" altLang="en-US" dirty="0"/>
              <a:t>的二范数平方依然保持近似线性相关</a:t>
            </a:r>
            <a:endParaRPr lang="en-US" altLang="zh-CN" dirty="0"/>
          </a:p>
          <a:p>
            <a:endParaRPr lang="en-US" altLang="zh-CN" dirty="0"/>
          </a:p>
          <a:p>
            <a:r>
              <a:rPr lang="zh-CN" altLang="en-US" dirty="0"/>
              <a:t>这样步骤</a:t>
            </a:r>
            <a:r>
              <a:rPr lang="en-US" altLang="zh-CN" dirty="0"/>
              <a:t>2</a:t>
            </a:r>
            <a:r>
              <a:rPr lang="zh-CN" altLang="en-US" dirty="0"/>
              <a:t>就变成了标准的</a:t>
            </a:r>
            <a:r>
              <a:rPr lang="en-US" altLang="zh-CN" dirty="0"/>
              <a:t>lasso</a:t>
            </a:r>
            <a:r>
              <a:rPr lang="zh-CN" altLang="en-US" dirty="0"/>
              <a:t>问题了，可以用软阈值函数进行求解了，</a:t>
            </a:r>
            <a:endParaRPr lang="en-US" altLang="zh-CN" dirty="0"/>
          </a:p>
          <a:p>
            <a:endParaRPr lang="en-US" altLang="zh-CN" dirty="0"/>
          </a:p>
          <a:p>
            <a:r>
              <a:rPr lang="zh-CN" altLang="en-US" dirty="0"/>
              <a:t>具体的计算方法可以参考这边的链接，这里有详细的凸优化到深度展开的介绍。</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1" dirty="0">
                <a:solidFill>
                  <a:srgbClr val="0A0A0A"/>
                </a:solidFill>
                <a:effectLst/>
                <a:latin typeface="-apple-system-font"/>
              </a:rPr>
              <a:t>然而，使用这种方法，变换网络权重以及关键迭代变量在训练后固定不变，在面对复杂多变的</a:t>
            </a:r>
            <a:r>
              <a:rPr lang="en-US" altLang="zh-CN" b="0" i="1" dirty="0">
                <a:solidFill>
                  <a:srgbClr val="0A0A0A"/>
                </a:solidFill>
                <a:effectLst/>
                <a:latin typeface="-apple-system-font"/>
              </a:rPr>
              <a:t>CSIST</a:t>
            </a:r>
            <a:r>
              <a:rPr lang="zh-CN" altLang="en-US" b="0" i="1" dirty="0">
                <a:solidFill>
                  <a:srgbClr val="0A0A0A"/>
                </a:solidFill>
                <a:effectLst/>
                <a:latin typeface="-apple-system-font"/>
              </a:rPr>
              <a:t>解混场景时，难以自适应调整特征提取策略。</a:t>
            </a:r>
            <a:br>
              <a:rPr lang="zh-CN" altLang="en-US" dirty="0"/>
            </a:br>
            <a:endParaRPr lang="en-US" altLang="zh-CN" dirty="0"/>
          </a:p>
        </p:txBody>
      </p:sp>
      <p:sp>
        <p:nvSpPr>
          <p:cNvPr id="4" name="灯片编号占位符 3"/>
          <p:cNvSpPr>
            <a:spLocks noGrp="1"/>
          </p:cNvSpPr>
          <p:nvPr>
            <p:ph type="sldNum" sz="quarter" idx="5"/>
          </p:nvPr>
        </p:nvSpPr>
        <p:spPr/>
        <p:txBody>
          <a:bodyPr/>
          <a:lstStyle/>
          <a:p>
            <a:fld id="{341AD7FA-DB81-4574-8F66-B83CD3A81831}" type="slidenum">
              <a:rPr lang="zh-CN" altLang="en-US" smtClean="0"/>
              <a:t>11</a:t>
            </a:fld>
            <a:endParaRPr lang="zh-CN" altLang="en-US"/>
          </a:p>
        </p:txBody>
      </p:sp>
    </p:spTree>
    <p:extLst>
      <p:ext uri="{BB962C8B-B14F-4D97-AF65-F5344CB8AC3E}">
        <p14:creationId xmlns:p14="http://schemas.microsoft.com/office/powerpoint/2010/main" val="1033720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A0A0A"/>
                </a:solidFill>
                <a:effectLst/>
                <a:latin typeface="-apple-system-font"/>
              </a:rPr>
              <a:t>针对静态网络限制，我们提出 动态迭代收缩阈值框架。</a:t>
            </a:r>
            <a:endParaRPr lang="en-US" altLang="zh-CN" b="0" i="0" dirty="0">
              <a:solidFill>
                <a:srgbClr val="0A0A0A"/>
              </a:solidFill>
              <a:effectLst/>
              <a:latin typeface="-apple-system-fon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A0A0A"/>
                </a:solidFill>
                <a:effectLst/>
                <a:latin typeface="-apple-system-font"/>
              </a:rPr>
              <a:t>通过实时调整 网络参数 响应 输入特征的变化，提升模型对密集目标混叠模式的适应能力。</a:t>
            </a:r>
            <a:r>
              <a:rPr lang="zh-CN" altLang="en-US" b="0" i="1" dirty="0">
                <a:solidFill>
                  <a:srgbClr val="0A0A0A"/>
                </a:solidFill>
                <a:effectLst/>
                <a:latin typeface="-apple-system-font"/>
              </a:rPr>
              <a:t>（</a:t>
            </a:r>
            <a:endParaRPr lang="en-US" altLang="zh-CN" b="0" i="1" dirty="0">
              <a:solidFill>
                <a:srgbClr val="0A0A0A"/>
              </a:solidFill>
              <a:effectLst/>
              <a:latin typeface="-apple-system-fon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1" dirty="0">
                <a:solidFill>
                  <a:srgbClr val="0A0A0A"/>
                </a:solidFill>
                <a:effectLst/>
                <a:latin typeface="-apple-system-font"/>
              </a:rPr>
              <a:t>具体实现流程在</a:t>
            </a:r>
            <a:r>
              <a:rPr lang="zh-CN" altLang="en-US" b="1" i="1" dirty="0">
                <a:solidFill>
                  <a:srgbClr val="0F4C81"/>
                </a:solidFill>
                <a:effectLst/>
                <a:latin typeface="-apple-system-font"/>
              </a:rPr>
              <a:t>算法 </a:t>
            </a:r>
            <a:r>
              <a:rPr lang="en-US" altLang="zh-CN" b="1" i="1" dirty="0">
                <a:solidFill>
                  <a:srgbClr val="0F4C81"/>
                </a:solidFill>
                <a:effectLst/>
                <a:latin typeface="-apple-system-font"/>
              </a:rPr>
              <a:t>1</a:t>
            </a:r>
            <a:r>
              <a:rPr lang="zh-CN" altLang="en-US" b="0" i="1" dirty="0">
                <a:solidFill>
                  <a:srgbClr val="0A0A0A"/>
                </a:solidFill>
                <a:effectLst/>
                <a:latin typeface="-apple-system-font"/>
              </a:rPr>
              <a:t>这边。</a:t>
            </a:r>
            <a:endParaRPr lang="en-US" altLang="zh-CN" b="0" i="1" dirty="0">
              <a:solidFill>
                <a:srgbClr val="0A0A0A"/>
              </a:solidFill>
              <a:effectLst/>
              <a:latin typeface="-apple-system-fon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首先用梯度下降更新</a:t>
            </a:r>
            <a:r>
              <a:rPr lang="en-US" altLang="zh-CN" dirty="0"/>
              <a:t>r</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而近端映射部分分为之后的三步，分别是利用</a:t>
            </a:r>
            <a:r>
              <a:rPr lang="en-US" altLang="zh-CN" dirty="0"/>
              <a:t>s</a:t>
            </a:r>
            <a:r>
              <a:rPr lang="zh-CN" altLang="en-US" dirty="0"/>
              <a:t>对</a:t>
            </a:r>
            <a:r>
              <a:rPr lang="en-US" altLang="zh-CN" dirty="0"/>
              <a:t>r</a:t>
            </a:r>
            <a:r>
              <a:rPr lang="zh-CN" altLang="en-US" dirty="0"/>
              <a:t>进行动态变换，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接着利用动态阈值生成器生成阈值，并进行软阈值处理，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最后，通过逆变换完成重建。如此迭代</a:t>
            </a:r>
            <a:r>
              <a:rPr lang="en-US" altLang="zh-CN" dirty="0"/>
              <a:t>N</a:t>
            </a:r>
            <a:r>
              <a:rPr lang="zh-CN" altLang="en-US" dirty="0"/>
              <a:t>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dirty="0"/>
          </a:p>
          <a:p>
            <a:r>
              <a:rPr lang="en-US" altLang="zh-CN" dirty="0"/>
              <a:t>DISTA-Net </a:t>
            </a:r>
            <a:r>
              <a:rPr lang="zh-CN" altLang="en-US" dirty="0"/>
              <a:t>将每个迭代 映射到网络层。通过构建这些网络层  进行端到端训练，</a:t>
            </a:r>
            <a:r>
              <a:rPr lang="en-US" altLang="zh-CN" dirty="0"/>
              <a:t>DISTA-Net </a:t>
            </a:r>
            <a:r>
              <a:rPr lang="zh-CN" altLang="en-US" dirty="0"/>
              <a:t>能够自动优化参数，</a:t>
            </a:r>
            <a:endParaRPr lang="en-US" altLang="zh-CN" dirty="0"/>
          </a:p>
          <a:p>
            <a:r>
              <a:rPr lang="zh-CN" altLang="en-US" dirty="0"/>
              <a:t>相较于传统 </a:t>
            </a:r>
            <a:r>
              <a:rPr lang="en-US" altLang="zh-CN" dirty="0"/>
              <a:t>ISTA </a:t>
            </a:r>
            <a:r>
              <a:rPr lang="zh-CN" altLang="en-US" dirty="0"/>
              <a:t>中手动设计的参数，既提升了性能又保持了可解释性。</a:t>
            </a:r>
            <a:endParaRPr lang="en-US" altLang="zh-CN" dirty="0"/>
          </a:p>
          <a:p>
            <a:endParaRPr lang="en-US" altLang="zh-CN" dirty="0"/>
          </a:p>
          <a:p>
            <a:r>
              <a:rPr lang="zh-CN" altLang="en-US" dirty="0"/>
              <a:t>其中，动态变换是一个双分支结构</a:t>
            </a:r>
            <a:endParaRPr lang="en-US" altLang="zh-CN" dirty="0"/>
          </a:p>
          <a:p>
            <a:r>
              <a:rPr lang="zh-CN" altLang="en-US" dirty="0"/>
              <a:t>上面的分支以梯度下降输出的</a:t>
            </a:r>
            <a:r>
              <a:rPr lang="en-US" altLang="zh-CN" dirty="0"/>
              <a:t>r </a:t>
            </a:r>
            <a:r>
              <a:rPr lang="zh-CN" altLang="en-US" dirty="0"/>
              <a:t>作为输入，利用</a:t>
            </a:r>
            <a:r>
              <a:rPr lang="en-US" altLang="zh-CN" dirty="0"/>
              <a:t>conv-</a:t>
            </a:r>
            <a:r>
              <a:rPr lang="en-US" altLang="zh-CN" dirty="0" err="1"/>
              <a:t>relu</a:t>
            </a:r>
            <a:r>
              <a:rPr lang="en-US" altLang="zh-CN" dirty="0"/>
              <a:t>-conv</a:t>
            </a:r>
            <a:r>
              <a:rPr lang="zh-CN" altLang="en-US" dirty="0"/>
              <a:t>的进行非线性变换，</a:t>
            </a:r>
            <a:endParaRPr lang="en-US" altLang="zh-CN" dirty="0"/>
          </a:p>
          <a:p>
            <a:endParaRPr lang="en-US" altLang="zh-CN" dirty="0"/>
          </a:p>
          <a:p>
            <a:r>
              <a:rPr lang="zh-CN" altLang="en-US" dirty="0"/>
              <a:t>下面的分支以</a:t>
            </a:r>
            <a:r>
              <a:rPr lang="en-US" altLang="zh-CN" dirty="0"/>
              <a:t>s</a:t>
            </a:r>
            <a:r>
              <a:rPr lang="zh-CN" altLang="en-US" dirty="0"/>
              <a:t>作为辅助信息，由多层感知机 实时生成 与输入相关的卷积核参数，然后对</a:t>
            </a:r>
            <a:r>
              <a:rPr lang="en-US" altLang="zh-CN" dirty="0"/>
              <a:t>r</a:t>
            </a:r>
            <a:r>
              <a:rPr lang="zh-CN" altLang="en-US" dirty="0"/>
              <a:t>经行卷积，使得特征提取过程具备输入自适应能力。</a:t>
            </a:r>
            <a:endParaRPr lang="en-US" altLang="zh-CN" dirty="0"/>
          </a:p>
          <a:p>
            <a:r>
              <a:rPr lang="zh-CN" altLang="en-US" dirty="0"/>
              <a:t>最后通过</a:t>
            </a:r>
            <a:r>
              <a:rPr lang="en-US" altLang="zh-CN" dirty="0"/>
              <a:t>Sigmoid</a:t>
            </a:r>
            <a:r>
              <a:rPr lang="zh-CN" altLang="en-US" dirty="0"/>
              <a:t>函数的特征与 上路分支的非线性变换结果 加权相加。</a:t>
            </a:r>
            <a:endParaRPr lang="en-US" altLang="zh-CN" dirty="0"/>
          </a:p>
          <a:p>
            <a:endParaRPr lang="en-US" altLang="zh-CN" dirty="0"/>
          </a:p>
          <a:p>
            <a:endParaRPr lang="en-US" altLang="zh-CN" dirty="0"/>
          </a:p>
          <a:p>
            <a:r>
              <a:rPr lang="zh-CN" altLang="en-US" dirty="0"/>
              <a:t>动态阈值生成器</a:t>
            </a:r>
            <a:r>
              <a:rPr lang="zh-CN" altLang="en-US" b="0" i="0" dirty="0">
                <a:solidFill>
                  <a:srgbClr val="404040"/>
                </a:solidFill>
                <a:effectLst/>
                <a:latin typeface="quote-cjk-patch"/>
              </a:rPr>
              <a:t>通过多尺度感受野的</a:t>
            </a:r>
            <a:r>
              <a:rPr lang="zh-CN" altLang="en-US" b="1" i="0" dirty="0">
                <a:solidFill>
                  <a:srgbClr val="404040"/>
                </a:solidFill>
                <a:effectLst/>
                <a:latin typeface="quote-cjk-patch"/>
              </a:rPr>
              <a:t>选择性机制</a:t>
            </a:r>
            <a:r>
              <a:rPr lang="zh-CN" altLang="en-US" b="0" i="0" dirty="0">
                <a:solidFill>
                  <a:srgbClr val="404040"/>
                </a:solidFill>
                <a:effectLst/>
                <a:latin typeface="quote-cjk-patch"/>
              </a:rPr>
              <a:t>（</a:t>
            </a:r>
            <a:r>
              <a:rPr lang="en-US" altLang="zh-CN" b="0" i="0" dirty="0">
                <a:solidFill>
                  <a:srgbClr val="404040"/>
                </a:solidFill>
                <a:effectLst/>
                <a:latin typeface="quote-cjk-patch"/>
              </a:rPr>
              <a:t>Soft Selection</a:t>
            </a:r>
            <a:r>
              <a:rPr lang="zh-CN" altLang="en-US" b="0" i="0" dirty="0">
                <a:solidFill>
                  <a:srgbClr val="404040"/>
                </a:solidFill>
                <a:effectLst/>
                <a:latin typeface="quote-cjk-patch"/>
              </a:rPr>
              <a:t>），</a:t>
            </a:r>
            <a:endParaRPr lang="en-US" altLang="zh-CN" b="0" i="0" dirty="0">
              <a:solidFill>
                <a:srgbClr val="404040"/>
              </a:solidFill>
              <a:effectLst/>
              <a:latin typeface="quote-cjk-patch"/>
            </a:endParaRPr>
          </a:p>
          <a:p>
            <a:r>
              <a:rPr lang="zh-CN" altLang="en-US" b="0" i="0" dirty="0">
                <a:solidFill>
                  <a:srgbClr val="404040"/>
                </a:solidFill>
                <a:effectLst/>
                <a:latin typeface="quote-cjk-patch"/>
              </a:rPr>
              <a:t>自适应地捕捉输入图像中因混叠形态差异导致 的 局部特征变化，生成空间位置相关的动态阈值。</a:t>
            </a:r>
            <a:endParaRPr lang="en-US" altLang="zh-CN" b="0" i="0" dirty="0">
              <a:solidFill>
                <a:srgbClr val="404040"/>
              </a:solidFill>
              <a:effectLst/>
              <a:latin typeface="quote-cjk-patch"/>
            </a:endParaRPr>
          </a:p>
          <a:p>
            <a:endParaRPr lang="en-US" altLang="zh-CN" b="0" i="0" dirty="0">
              <a:solidFill>
                <a:srgbClr val="404040"/>
              </a:solidFill>
              <a:effectLst/>
              <a:latin typeface="quote-cjk-patch"/>
            </a:endParaRPr>
          </a:p>
          <a:p>
            <a:r>
              <a:rPr lang="zh-CN" altLang="en-US" dirty="0"/>
              <a:t>这种选择机制是一种</a:t>
            </a:r>
            <a:r>
              <a:rPr lang="en-US" altLang="zh-CN" dirty="0"/>
              <a:t>soft</a:t>
            </a:r>
            <a:r>
              <a:rPr lang="zh-CN" altLang="en-US" dirty="0"/>
              <a:t>的机制，以动态变换的输出结果为输入，</a:t>
            </a:r>
            <a:endParaRPr lang="en-US" altLang="zh-CN" dirty="0"/>
          </a:p>
          <a:p>
            <a:r>
              <a:rPr lang="zh-CN" altLang="en-US" dirty="0"/>
              <a:t>连续经过两个</a:t>
            </a:r>
            <a:r>
              <a:rPr lang="en-US" altLang="zh-CN" dirty="0"/>
              <a:t>3×3</a:t>
            </a:r>
            <a:r>
              <a:rPr lang="zh-CN" altLang="en-US" dirty="0"/>
              <a:t>的卷积获得</a:t>
            </a:r>
            <a:r>
              <a:rPr lang="en-US" altLang="zh-CN" dirty="0"/>
              <a:t>3×3</a:t>
            </a:r>
            <a:r>
              <a:rPr lang="zh-CN" altLang="en-US" dirty="0"/>
              <a:t>和</a:t>
            </a:r>
            <a:r>
              <a:rPr lang="en-US" altLang="zh-CN" dirty="0"/>
              <a:t>5×5</a:t>
            </a:r>
            <a:r>
              <a:rPr lang="zh-CN" altLang="en-US" dirty="0"/>
              <a:t>的感受野，</a:t>
            </a:r>
            <a:endParaRPr lang="en-US" altLang="zh-CN" dirty="0"/>
          </a:p>
          <a:p>
            <a:r>
              <a:rPr lang="zh-CN" altLang="en-US" dirty="0"/>
              <a:t>接着按照通道维度拼接，施加平均池化和最大池化并通过</a:t>
            </a:r>
            <a:r>
              <a:rPr lang="en-US" altLang="zh-CN" dirty="0"/>
              <a:t>1×1</a:t>
            </a:r>
            <a:r>
              <a:rPr lang="zh-CN" altLang="en-US" dirty="0"/>
              <a:t>的卷积 和 </a:t>
            </a:r>
            <a:r>
              <a:rPr lang="en-US" altLang="zh-CN" dirty="0"/>
              <a:t>sigmoid</a:t>
            </a:r>
            <a:r>
              <a:rPr lang="zh-CN" altLang="en-US" dirty="0"/>
              <a:t>函数 得到空间注意力</a:t>
            </a:r>
            <a:endParaRPr lang="en-US" altLang="zh-CN" dirty="0"/>
          </a:p>
          <a:p>
            <a:r>
              <a:rPr lang="zh-CN" altLang="en-US" dirty="0"/>
              <a:t>将加权求和多尺度特征通过卷积输出动态阈值，其形状与动态变换的结果一致。</a:t>
            </a:r>
            <a:endParaRPr lang="en-US" altLang="zh-CN" dirty="0"/>
          </a:p>
          <a:p>
            <a:r>
              <a:rPr lang="zh-CN" altLang="en-US" dirty="0"/>
              <a:t>最后，经过简单的软阈值计算即可</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逆变换模块使用简单的</a:t>
            </a:r>
            <a:r>
              <a:rPr lang="en-US" altLang="zh-CN" dirty="0"/>
              <a:t>conv </a:t>
            </a:r>
            <a:r>
              <a:rPr lang="en-US" altLang="zh-CN" dirty="0" err="1"/>
              <a:t>relu</a:t>
            </a:r>
            <a:r>
              <a:rPr lang="en-US" altLang="zh-CN" dirty="0"/>
              <a:t> conv</a:t>
            </a:r>
            <a:r>
              <a:rPr lang="zh-CN" altLang="en-US" dirty="0"/>
              <a:t>结构。其功能上与动态变换互逆，能将特征恢复至原空间，这也是</a:t>
            </a:r>
            <a:r>
              <a:rPr lang="en-US" altLang="zh-CN" dirty="0" err="1"/>
              <a:t>istanet</a:t>
            </a:r>
            <a:r>
              <a:rPr lang="zh-CN" altLang="en-US" dirty="0"/>
              <a:t>算法中定理</a:t>
            </a:r>
            <a:r>
              <a:rPr lang="en-US" altLang="zh-CN" dirty="0"/>
              <a:t>1</a:t>
            </a:r>
            <a:r>
              <a:rPr lang="zh-CN" altLang="en-US" dirty="0"/>
              <a:t>应用的前提。</a:t>
            </a:r>
            <a:endParaRPr lang="en-US" altLang="zh-CN" dirty="0"/>
          </a:p>
          <a:p>
            <a:r>
              <a:rPr lang="zh-CN" altLang="en-US" dirty="0"/>
              <a:t>其 实现 只需要在损失函数中保证动态输出的结果经过逆变换后尽可能不变即可。</a:t>
            </a:r>
            <a:endParaRPr lang="en-US" altLang="zh-CN" dirty="0"/>
          </a:p>
          <a:p>
            <a:r>
              <a:rPr lang="zh-CN" altLang="en-US" dirty="0"/>
              <a:t>损失函数的另一部分是常见的</a:t>
            </a:r>
            <a:r>
              <a:rPr lang="en-US" altLang="zh-CN" dirty="0" err="1"/>
              <a:t>mse</a:t>
            </a:r>
            <a:r>
              <a:rPr lang="zh-CN" altLang="en-US" dirty="0"/>
              <a:t>损失，作为保真项</a:t>
            </a:r>
            <a:endParaRPr lang="en-US" altLang="zh-CN" dirty="0"/>
          </a:p>
          <a:p>
            <a:r>
              <a:rPr lang="zh-CN" altLang="en-US" dirty="0"/>
              <a:t>而网络的初始使用线性映射即可。</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341AD7FA-DB81-4574-8F66-B83CD3A81831}" type="slidenum">
              <a:rPr lang="zh-CN" altLang="en-US" smtClean="0"/>
              <a:t>12</a:t>
            </a:fld>
            <a:endParaRPr lang="zh-CN" altLang="en-US"/>
          </a:p>
        </p:txBody>
      </p:sp>
    </p:spTree>
    <p:extLst>
      <p:ext uri="{BB962C8B-B14F-4D97-AF65-F5344CB8AC3E}">
        <p14:creationId xmlns:p14="http://schemas.microsoft.com/office/powerpoint/2010/main" val="1400800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我们在工具包中移植了各种方法</a:t>
            </a:r>
            <a:endParaRPr lang="en-US" altLang="zh-CN" dirty="0"/>
          </a:p>
          <a:p>
            <a:r>
              <a:rPr lang="zh-CN" altLang="en-US" dirty="0"/>
              <a:t>与</a:t>
            </a:r>
            <a:r>
              <a:rPr lang="en-US" altLang="zh-CN" dirty="0"/>
              <a:t>DISTA-Net </a:t>
            </a:r>
            <a:r>
              <a:rPr lang="zh-CN" altLang="en-US" dirty="0"/>
              <a:t>在 </a:t>
            </a:r>
            <a:r>
              <a:rPr lang="en-US" altLang="zh-CN" dirty="0"/>
              <a:t>CSIST-100K</a:t>
            </a:r>
            <a:r>
              <a:rPr lang="zh-CN" altLang="en-US" dirty="0"/>
              <a:t>数据集上进行了实验。如图所示，包含传统优化算法、图像超分辨率方法以及各种深度展开方法。</a:t>
            </a:r>
            <a:endParaRPr lang="en-US" altLang="zh-CN" dirty="0"/>
          </a:p>
          <a:p>
            <a:endParaRPr lang="en-US" altLang="zh-CN" dirty="0"/>
          </a:p>
          <a:p>
            <a:r>
              <a:rPr lang="zh-CN" altLang="en-US" dirty="0"/>
              <a:t>评估指标包括（</a:t>
            </a:r>
            <a:r>
              <a:rPr lang="en-US" altLang="zh-CN" dirty="0"/>
              <a:t>\#P/FLOPs</a:t>
            </a:r>
            <a:r>
              <a:rPr lang="zh-CN" altLang="en-US" dirty="0"/>
              <a:t>）、定位精度（</a:t>
            </a:r>
            <a:r>
              <a:rPr lang="en-US" altLang="zh-CN" dirty="0"/>
              <a:t>CSO-mAP</a:t>
            </a:r>
            <a:r>
              <a:rPr lang="zh-CN" altLang="en-US" dirty="0"/>
              <a:t>）和图像质量（</a:t>
            </a:r>
            <a:r>
              <a:rPr lang="en-US" altLang="zh-CN" dirty="0"/>
              <a:t>PSNR/SSIM</a:t>
            </a:r>
            <a:r>
              <a:rPr lang="zh-CN" altLang="en-US" dirty="0"/>
              <a:t>）。</a:t>
            </a:r>
            <a:endParaRPr lang="en-US" altLang="zh-CN" dirty="0"/>
          </a:p>
          <a:p>
            <a:r>
              <a:rPr lang="zh-CN" altLang="en-US" dirty="0"/>
              <a:t>在定位精度评估方面，我们采用 </a:t>
            </a:r>
            <a:r>
              <a:rPr lang="en-US" altLang="zh-CN" dirty="0"/>
              <a:t>CSO-mAP </a:t>
            </a:r>
            <a:r>
              <a:rPr lang="zh-CN" altLang="en-US" dirty="0"/>
              <a:t>指标并设置不同距离阈值（从 </a:t>
            </a:r>
            <a:r>
              <a:rPr lang="en-US" altLang="zh-CN" dirty="0"/>
              <a:t>AP-05 </a:t>
            </a:r>
            <a:r>
              <a:rPr lang="zh-CN" altLang="en-US" dirty="0"/>
              <a:t>到 </a:t>
            </a:r>
            <a:r>
              <a:rPr lang="en-US" altLang="zh-CN" dirty="0"/>
              <a:t>AP-25</a:t>
            </a:r>
            <a:r>
              <a:rPr lang="zh-CN" altLang="en-US" dirty="0"/>
              <a:t>），</a:t>
            </a:r>
            <a:endParaRPr lang="en-US" altLang="zh-CN" dirty="0"/>
          </a:p>
          <a:p>
            <a:r>
              <a:rPr lang="zh-CN" altLang="en-US" dirty="0"/>
              <a:t>其中较小的阈值表示更严格的定位精度要求。</a:t>
            </a:r>
            <a:endParaRPr lang="en-US" altLang="zh-CN" dirty="0"/>
          </a:p>
          <a:p>
            <a:r>
              <a:rPr lang="zh-CN" altLang="en-US" dirty="0"/>
              <a:t>例如，</a:t>
            </a:r>
            <a:r>
              <a:rPr lang="en-US" altLang="zh-CN" dirty="0"/>
              <a:t>AP-05 </a:t>
            </a:r>
            <a:r>
              <a:rPr lang="zh-CN" altLang="en-US" dirty="0"/>
              <a:t>评估 </a:t>
            </a:r>
            <a:r>
              <a:rPr lang="en-US" altLang="zh-CN" dirty="0"/>
              <a:t>0.05 </a:t>
            </a:r>
            <a:r>
              <a:rPr lang="zh-CN" altLang="en-US" dirty="0"/>
              <a:t>像元宽度内的检测精度，代表极高的精度需求。</a:t>
            </a:r>
            <a:endParaRPr lang="en-US" altLang="zh-CN" dirty="0"/>
          </a:p>
          <a:p>
            <a:r>
              <a:rPr lang="zh-CN" altLang="en-US" dirty="0"/>
              <a:t>考虑到亚像素划分 </a:t>
            </a:r>
            <a:r>
              <a:rPr lang="en-US" altLang="zh-CN" dirty="0"/>
              <a:t>$c=3$ </a:t>
            </a:r>
            <a:r>
              <a:rPr lang="zh-CN" altLang="en-US" dirty="0"/>
              <a:t>时存在 </a:t>
            </a:r>
            <a:r>
              <a:rPr lang="en-US" altLang="zh-CN" dirty="0"/>
              <a:t>0.236 </a:t>
            </a:r>
            <a:r>
              <a:rPr lang="zh-CN" altLang="en-US" dirty="0"/>
              <a:t>像元宽度的固有系统误差，本研究以 </a:t>
            </a:r>
            <a:r>
              <a:rPr lang="en-US" altLang="zh-CN" dirty="0"/>
              <a:t>0.20 </a:t>
            </a:r>
            <a:r>
              <a:rPr lang="zh-CN" altLang="en-US" dirty="0"/>
              <a:t>像元和 </a:t>
            </a:r>
            <a:r>
              <a:rPr lang="en-US" altLang="zh-CN" dirty="0"/>
              <a:t>0.25 </a:t>
            </a:r>
            <a:r>
              <a:rPr lang="zh-CN" altLang="en-US" dirty="0"/>
              <a:t>像元精度的 </a:t>
            </a:r>
            <a:r>
              <a:rPr lang="en-US" altLang="zh-CN" dirty="0"/>
              <a:t>AP-20 </a:t>
            </a:r>
            <a:r>
              <a:rPr lang="zh-CN" altLang="en-US" dirty="0"/>
              <a:t>和 </a:t>
            </a:r>
            <a:r>
              <a:rPr lang="en-US" altLang="zh-CN" dirty="0"/>
              <a:t>AP-25 </a:t>
            </a:r>
            <a:r>
              <a:rPr lang="zh-CN" altLang="en-US" dirty="0"/>
              <a:t>作为主要性能指标。</a:t>
            </a:r>
            <a:endParaRPr lang="en-US" altLang="zh-CN" dirty="0"/>
          </a:p>
          <a:p>
            <a:r>
              <a:rPr lang="zh-CN" altLang="en-US" dirty="0"/>
              <a:t>实验结果表明 </a:t>
            </a:r>
            <a:r>
              <a:rPr lang="en-US" altLang="zh-CN" dirty="0"/>
              <a:t>DISTA-Net </a:t>
            </a:r>
            <a:r>
              <a:rPr lang="zh-CN" altLang="en-US" dirty="0"/>
              <a:t>可实现 </a:t>
            </a:r>
            <a:r>
              <a:rPr lang="en-US" altLang="zh-CN" dirty="0"/>
              <a:t>86.18\% </a:t>
            </a:r>
            <a:r>
              <a:rPr lang="zh-CN" altLang="en-US" dirty="0"/>
              <a:t>和 </a:t>
            </a:r>
            <a:r>
              <a:rPr lang="en-US" altLang="zh-CN" dirty="0"/>
              <a:t>97.14\% </a:t>
            </a:r>
            <a:r>
              <a:rPr lang="zh-CN" altLang="en-US" dirty="0"/>
              <a:t>的准确率，显著优于现有方法。</a:t>
            </a:r>
            <a:endParaRPr lang="en-US" altLang="zh-CN" dirty="0"/>
          </a:p>
          <a:p>
            <a:r>
              <a:rPr lang="zh-CN" altLang="en-US" dirty="0"/>
              <a:t>在反映空间邻近小目标的平均精度指标 </a:t>
            </a:r>
            <a:r>
              <a:rPr lang="en-US" altLang="zh-CN" dirty="0"/>
              <a:t>mAP </a:t>
            </a:r>
            <a:r>
              <a:rPr lang="zh-CN" altLang="en-US" dirty="0"/>
              <a:t>中，我们的方法以 </a:t>
            </a:r>
            <a:r>
              <a:rPr lang="en-US" altLang="zh-CN" dirty="0"/>
              <a:t>46.74\% </a:t>
            </a:r>
            <a:r>
              <a:rPr lang="zh-CN" altLang="en-US" dirty="0"/>
              <a:t>的准确率保持领先优势，展现出其在不同精度要求下的稳健定位能力。</a:t>
            </a:r>
            <a:endParaRPr lang="en-US" altLang="zh-CN" dirty="0"/>
          </a:p>
          <a:p>
            <a:r>
              <a:rPr lang="zh-CN" altLang="en-US" dirty="0"/>
              <a:t>在模型效率方面，</a:t>
            </a:r>
            <a:r>
              <a:rPr lang="en-US" altLang="zh-CN" dirty="0"/>
              <a:t>DISTA-Net </a:t>
            </a:r>
            <a:r>
              <a:rPr lang="zh-CN" altLang="en-US" dirty="0"/>
              <a:t>以适中的计算成本（</a:t>
            </a:r>
            <a:r>
              <a:rPr lang="en-US" altLang="zh-CN" dirty="0"/>
              <a:t>2.179M </a:t>
            </a:r>
            <a:r>
              <a:rPr lang="zh-CN" altLang="en-US" dirty="0"/>
              <a:t>参数和 </a:t>
            </a:r>
            <a:r>
              <a:rPr lang="en-US" altLang="zh-CN" dirty="0"/>
              <a:t>35.103G Flops</a:t>
            </a:r>
            <a:r>
              <a:rPr lang="zh-CN" altLang="en-US" dirty="0"/>
              <a:t>）实现了上述结果，与 </a:t>
            </a:r>
            <a:r>
              <a:rPr lang="en-US" altLang="zh-CN" dirty="0" err="1"/>
              <a:t>ACTNet</a:t>
            </a:r>
            <a:r>
              <a:rPr lang="zh-CN" altLang="en-US" dirty="0"/>
              <a:t>（</a:t>
            </a:r>
            <a:r>
              <a:rPr lang="en-US" altLang="zh-CN" dirty="0"/>
              <a:t>46.212M </a:t>
            </a:r>
            <a:r>
              <a:rPr lang="zh-CN" altLang="en-US" dirty="0"/>
              <a:t>参数，</a:t>
            </a:r>
            <a:r>
              <a:rPr lang="en-US" altLang="zh-CN" dirty="0"/>
              <a:t>62.798G Flops</a:t>
            </a:r>
            <a:r>
              <a:rPr lang="zh-CN" altLang="en-US" dirty="0"/>
              <a:t>）和</a:t>
            </a:r>
            <a:r>
              <a:rPr lang="en-US" altLang="zh-CN" dirty="0"/>
              <a:t>HAN</a:t>
            </a:r>
            <a:r>
              <a:rPr lang="zh-CN" altLang="en-US" dirty="0"/>
              <a:t>（</a:t>
            </a:r>
            <a:r>
              <a:rPr lang="en-US" altLang="zh-CN" dirty="0"/>
              <a:t>64.342M </a:t>
            </a:r>
            <a:r>
              <a:rPr lang="zh-CN" altLang="en-US" dirty="0"/>
              <a:t>参数，</a:t>
            </a:r>
            <a:r>
              <a:rPr lang="en-US" altLang="zh-CN" dirty="0"/>
              <a:t>495G Flops</a:t>
            </a:r>
            <a:r>
              <a:rPr lang="zh-CN" altLang="en-US" dirty="0"/>
              <a:t>）等方法相比，显著优于现有方法。</a:t>
            </a:r>
            <a:endParaRPr lang="en-US" altLang="zh-CN" dirty="0"/>
          </a:p>
          <a:p>
            <a:r>
              <a:rPr lang="zh-CN" altLang="en-US" dirty="0"/>
              <a:t>此外，</a:t>
            </a:r>
            <a:r>
              <a:rPr lang="en-US" altLang="zh-CN" dirty="0"/>
              <a:t>DISTA-Net </a:t>
            </a:r>
            <a:r>
              <a:rPr lang="zh-CN" altLang="en-US" dirty="0"/>
              <a:t>在所有对比方法中展现出最优的图像质量，其 </a:t>
            </a:r>
            <a:r>
              <a:rPr lang="en-US" altLang="zh-CN" dirty="0"/>
              <a:t>PSNR</a:t>
            </a:r>
            <a:r>
              <a:rPr lang="zh-CN" altLang="en-US" dirty="0"/>
              <a:t>（</a:t>
            </a:r>
            <a:r>
              <a:rPr lang="en-US" altLang="zh-CN" dirty="0"/>
              <a:t>37.8747</a:t>
            </a:r>
            <a:r>
              <a:rPr lang="zh-CN" altLang="en-US" dirty="0"/>
              <a:t>）和 </a:t>
            </a:r>
            <a:r>
              <a:rPr lang="en-US" altLang="zh-CN" dirty="0"/>
              <a:t>SSIM</a:t>
            </a:r>
            <a:r>
              <a:rPr lang="zh-CN" altLang="en-US" dirty="0"/>
              <a:t>（</a:t>
            </a:r>
            <a:r>
              <a:rPr lang="en-US" altLang="zh-CN" dirty="0"/>
              <a:t>99.79</a:t>
            </a:r>
            <a:r>
              <a:rPr lang="zh-CN" altLang="en-US" dirty="0"/>
              <a:t>）得分最高，展现了其卓越的图像细节还原能力。</a:t>
            </a:r>
            <a:endParaRPr lang="en-US" altLang="zh-CN" dirty="0"/>
          </a:p>
          <a:p>
            <a:endParaRPr lang="en-US" altLang="zh-CN" dirty="0"/>
          </a:p>
          <a:p>
            <a:r>
              <a:rPr lang="zh-CN" altLang="en-US" dirty="0"/>
              <a:t>这些综合结果验证了 </a:t>
            </a:r>
            <a:r>
              <a:rPr lang="en-US" altLang="zh-CN" dirty="0"/>
              <a:t>DISTA-Net </a:t>
            </a:r>
            <a:r>
              <a:rPr lang="zh-CN" altLang="en-US" dirty="0"/>
              <a:t>在计算效率、定位精度和重建质量之间实现了有效的平衡。</a:t>
            </a:r>
            <a:endParaRPr lang="en-US" altLang="zh-CN" dirty="0"/>
          </a:p>
          <a:p>
            <a:endParaRPr lang="en-US" altLang="zh-CN" dirty="0"/>
          </a:p>
          <a:p>
            <a:r>
              <a:rPr lang="zh-CN" altLang="en-US" dirty="0"/>
              <a:t>我们通过消融实验评估 </a:t>
            </a:r>
            <a:r>
              <a:rPr lang="en-US" altLang="zh-CN" dirty="0"/>
              <a:t>DISTA-Net </a:t>
            </a:r>
            <a:r>
              <a:rPr lang="zh-CN" altLang="en-US" dirty="0"/>
              <a:t>中各组件的贡献，结果如表 </a:t>
            </a:r>
            <a:r>
              <a:rPr lang="en-US" altLang="zh-CN" dirty="0"/>
              <a:t>\ref{tab:msar_2} </a:t>
            </a:r>
            <a:r>
              <a:rPr lang="zh-CN" altLang="en-US" dirty="0"/>
              <a:t>所示。第二行（</a:t>
            </a:r>
            <a:r>
              <a:rPr lang="en-US" altLang="zh-CN" dirty="0"/>
              <a:t>DISTA-Net w/o DT</a:t>
            </a:r>
            <a:r>
              <a:rPr lang="zh-CN" altLang="en-US" dirty="0"/>
              <a:t>）对应不包含动态变换的模型变体，</a:t>
            </a:r>
            <a:endParaRPr lang="en-US" altLang="zh-CN" dirty="0"/>
          </a:p>
          <a:p>
            <a:r>
              <a:rPr lang="zh-CN" altLang="en-US" dirty="0"/>
              <a:t>第三行（</a:t>
            </a:r>
            <a:r>
              <a:rPr lang="en-US" altLang="zh-CN" dirty="0"/>
              <a:t>DISTA-Net w/o </a:t>
            </a:r>
            <a:r>
              <a:rPr lang="en-US" altLang="zh-CN" dirty="0" err="1"/>
              <a:t>Thres</a:t>
            </a:r>
            <a:r>
              <a:rPr lang="en-US" altLang="zh-CN" dirty="0"/>
              <a:t>.</a:t>
            </a:r>
            <a:r>
              <a:rPr lang="zh-CN" altLang="en-US" dirty="0"/>
              <a:t>）则代表不包含动态软阈值的模型。</a:t>
            </a:r>
            <a:endParaRPr lang="en-US" altLang="zh-CN" dirty="0"/>
          </a:p>
          <a:p>
            <a:r>
              <a:rPr lang="zh-CN" altLang="en-US" dirty="0"/>
              <a:t>与基线模型 </a:t>
            </a:r>
            <a:r>
              <a:rPr lang="en-US" altLang="zh-CN" dirty="0"/>
              <a:t>ISTA-Net </a:t>
            </a:r>
            <a:r>
              <a:rPr lang="zh-CN" altLang="en-US" dirty="0"/>
              <a:t>相比，我们的完整模型在 </a:t>
            </a:r>
            <a:r>
              <a:rPr lang="en-US" altLang="zh-CN" dirty="0"/>
              <a:t>CSO-mAP</a:t>
            </a:r>
            <a:r>
              <a:rPr lang="zh-CN" altLang="en-US" dirty="0"/>
              <a:t>（从 </a:t>
            </a:r>
            <a:r>
              <a:rPr lang="en-US" altLang="zh-CN" dirty="0"/>
              <a:t>45.16\% </a:t>
            </a:r>
            <a:r>
              <a:rPr lang="zh-CN" altLang="en-US" dirty="0"/>
              <a:t>提升至</a:t>
            </a:r>
            <a:r>
              <a:rPr lang="en-US" altLang="zh-CN" dirty="0"/>
              <a:t>46.74\%</a:t>
            </a:r>
            <a:r>
              <a:rPr lang="zh-CN" altLang="en-US" dirty="0"/>
              <a:t>）和 </a:t>
            </a:r>
            <a:r>
              <a:rPr lang="en-US" altLang="zh-CN" dirty="0"/>
              <a:t>AP-20</a:t>
            </a:r>
            <a:r>
              <a:rPr lang="zh-CN" altLang="en-US" dirty="0"/>
              <a:t>（从 </a:t>
            </a:r>
            <a:r>
              <a:rPr lang="en-US" altLang="zh-CN" dirty="0"/>
              <a:t>82.58\% </a:t>
            </a:r>
            <a:r>
              <a:rPr lang="zh-CN" altLang="en-US" dirty="0"/>
              <a:t>提升至 </a:t>
            </a:r>
            <a:r>
              <a:rPr lang="en-US" altLang="zh-CN" dirty="0"/>
              <a:t>86.18\%</a:t>
            </a:r>
            <a:r>
              <a:rPr lang="zh-CN" altLang="en-US" dirty="0"/>
              <a:t>）指标上均取得了显著提升。</a:t>
            </a:r>
            <a:endParaRPr lang="en-US" altLang="zh-CN" dirty="0"/>
          </a:p>
          <a:p>
            <a:r>
              <a:rPr lang="zh-CN" altLang="en-US" dirty="0"/>
              <a:t>移除动态变换导致性能轻微下降（</a:t>
            </a:r>
            <a:r>
              <a:rPr lang="en-US" altLang="zh-CN" dirty="0"/>
              <a:t>CSO-mAP </a:t>
            </a:r>
            <a:r>
              <a:rPr lang="zh-CN" altLang="en-US" dirty="0"/>
              <a:t>降至 </a:t>
            </a:r>
            <a:r>
              <a:rPr lang="en-US" altLang="zh-CN" dirty="0"/>
              <a:t>46.32\%</a:t>
            </a:r>
            <a:r>
              <a:rPr lang="zh-CN" altLang="en-US" dirty="0"/>
              <a:t>），凸显其在提升模型性能中的作用。</a:t>
            </a:r>
            <a:endParaRPr lang="en-US" altLang="zh-CN" dirty="0"/>
          </a:p>
          <a:p>
            <a:r>
              <a:rPr lang="zh-CN" altLang="en-US" dirty="0"/>
              <a:t>移除动态软阈值导致性能最显著下降（</a:t>
            </a:r>
            <a:r>
              <a:rPr lang="en-US" altLang="zh-CN" dirty="0"/>
              <a:t>CSO-mAP </a:t>
            </a:r>
            <a:r>
              <a:rPr lang="zh-CN" altLang="en-US" dirty="0"/>
              <a:t>降至 </a:t>
            </a:r>
            <a:r>
              <a:rPr lang="en-US" altLang="zh-CN" dirty="0"/>
              <a:t>46.17\%</a:t>
            </a:r>
            <a:r>
              <a:rPr lang="zh-CN" altLang="en-US" dirty="0"/>
              <a:t>），强调其在确保准确性中的关键作用。</a:t>
            </a:r>
          </a:p>
        </p:txBody>
      </p:sp>
      <p:sp>
        <p:nvSpPr>
          <p:cNvPr id="4" name="灯片编号占位符 3"/>
          <p:cNvSpPr>
            <a:spLocks noGrp="1"/>
          </p:cNvSpPr>
          <p:nvPr>
            <p:ph type="sldNum" sz="quarter" idx="5"/>
          </p:nvPr>
        </p:nvSpPr>
        <p:spPr/>
        <p:txBody>
          <a:bodyPr/>
          <a:lstStyle/>
          <a:p>
            <a:fld id="{341AD7FA-DB81-4574-8F66-B83CD3A81831}" type="slidenum">
              <a:rPr lang="zh-CN" altLang="en-US" smtClean="0"/>
              <a:t>13</a:t>
            </a:fld>
            <a:endParaRPr lang="zh-CN" altLang="en-US"/>
          </a:p>
        </p:txBody>
      </p:sp>
    </p:spTree>
    <p:extLst>
      <p:ext uri="{BB962C8B-B14F-4D97-AF65-F5344CB8AC3E}">
        <p14:creationId xmlns:p14="http://schemas.microsoft.com/office/powerpoint/2010/main" val="24571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我们还比较了不同方法在不同采样网格下性能的比较、</a:t>
            </a:r>
            <a:endParaRPr lang="en-US" altLang="zh-CN" dirty="0"/>
          </a:p>
          <a:p>
            <a:r>
              <a:rPr lang="zh-CN" altLang="en-US" dirty="0"/>
              <a:t>可以看到随着采样网格划分倍率的增加，所有方法的检测性能均呈现出 整体提升的趋势，</a:t>
            </a:r>
            <a:endParaRPr lang="en-US" altLang="zh-CN" dirty="0"/>
          </a:p>
          <a:p>
            <a:r>
              <a:rPr lang="zh-CN" altLang="en-US" dirty="0"/>
              <a:t>这主要是由于 目标位置表示精度的巨大提升。</a:t>
            </a:r>
            <a:r>
              <a:rPr lang="en-US" altLang="zh-CN" dirty="0"/>
              <a:t>DISTA-Net </a:t>
            </a:r>
            <a:r>
              <a:rPr lang="zh-CN" altLang="en-US" dirty="0"/>
              <a:t>在定位精度方面始终保持领先优势，在所有配置下均优于其他方法。</a:t>
            </a:r>
            <a:endParaRPr lang="en-US" altLang="zh-CN" dirty="0"/>
          </a:p>
          <a:p>
            <a:r>
              <a:rPr lang="zh-CN" altLang="en-US" dirty="0"/>
              <a:t>特别在固有误差范围内的指标。</a:t>
            </a:r>
            <a:endParaRPr lang="en-US" altLang="zh-CN" dirty="0"/>
          </a:p>
          <a:p>
            <a:r>
              <a:rPr lang="zh-CN" altLang="en-US" dirty="0"/>
              <a:t>然而，这种性能提升是以计算复杂度大幅增加为代价的。值得注意的是，</a:t>
            </a:r>
            <a:r>
              <a:rPr lang="en-US" altLang="zh-CN" dirty="0"/>
              <a:t>DISTA-Net </a:t>
            </a:r>
            <a:r>
              <a:rPr lang="zh-CN" altLang="en-US" dirty="0"/>
              <a:t>在更高分辨率任务中表现出更强的性能。</a:t>
            </a:r>
            <a:endParaRPr lang="en-US" altLang="zh-CN" dirty="0"/>
          </a:p>
          <a:p>
            <a:r>
              <a:rPr lang="zh-CN" altLang="en-US" dirty="0"/>
              <a:t>与其他方法相比，尽管它们显示出类似的趋势但性能较低，我们的方法在增加相同的采样比率时实现了更高的精度提升。</a:t>
            </a:r>
            <a:endParaRPr lang="en-US" altLang="zh-CN" dirty="0"/>
          </a:p>
          <a:p>
            <a:r>
              <a:rPr lang="zh-CN" altLang="en-US" dirty="0"/>
              <a:t>基于这些观察，我们建议根据实际需求选择适当的采样网格比率，在检测精度和计算效率之间实现良好平衡。</a:t>
            </a:r>
            <a:endParaRPr lang="en-US" altLang="zh-CN" dirty="0"/>
          </a:p>
          <a:p>
            <a:endParaRPr lang="en-US" altLang="zh-CN" dirty="0"/>
          </a:p>
          <a:p>
            <a:r>
              <a:rPr lang="zh-CN" altLang="en-US" dirty="0"/>
              <a:t>我们也对模型性能与 阶段数量的关系进行实验，采用的阶段数从</a:t>
            </a:r>
            <a:r>
              <a:rPr lang="en-US" altLang="zh-CN" dirty="0"/>
              <a:t>2</a:t>
            </a:r>
            <a:r>
              <a:rPr lang="zh-CN" altLang="en-US" dirty="0"/>
              <a:t>提高到</a:t>
            </a:r>
            <a:r>
              <a:rPr lang="en-US" altLang="zh-CN" dirty="0"/>
              <a:t>10</a:t>
            </a:r>
            <a:r>
              <a:rPr lang="zh-CN" altLang="en-US" dirty="0"/>
              <a:t>，其性能如图，</a:t>
            </a:r>
            <a:endParaRPr lang="en-US" altLang="zh-CN" dirty="0"/>
          </a:p>
          <a:p>
            <a:r>
              <a:rPr lang="zh-CN" altLang="en-US" dirty="0"/>
              <a:t>随着阶段数从 </a:t>
            </a:r>
            <a:r>
              <a:rPr lang="en-US" altLang="zh-CN" dirty="0"/>
              <a:t>2 </a:t>
            </a:r>
            <a:r>
              <a:rPr lang="zh-CN" altLang="en-US" dirty="0"/>
              <a:t>增加到 </a:t>
            </a:r>
            <a:r>
              <a:rPr lang="en-US" altLang="zh-CN" dirty="0"/>
              <a:t>6</a:t>
            </a:r>
            <a:r>
              <a:rPr lang="zh-CN" altLang="en-US" dirty="0"/>
              <a:t>，</a:t>
            </a:r>
            <a:r>
              <a:rPr lang="en-US" altLang="zh-CN" dirty="0"/>
              <a:t>CSO-mAP </a:t>
            </a:r>
            <a:r>
              <a:rPr lang="zh-CN" altLang="en-US" dirty="0"/>
              <a:t>分数有所提升，并在 </a:t>
            </a:r>
            <a:r>
              <a:rPr lang="en-US" altLang="zh-CN" dirty="0"/>
              <a:t>6 </a:t>
            </a:r>
            <a:r>
              <a:rPr lang="zh-CN" altLang="en-US" dirty="0"/>
              <a:t>个阶段时达到峰值（</a:t>
            </a:r>
            <a:r>
              <a:rPr lang="en-US" altLang="zh-CN" dirty="0"/>
              <a:t>46.74\%</a:t>
            </a:r>
            <a:r>
              <a:rPr lang="zh-CN" altLang="en-US" dirty="0"/>
              <a:t>）。</a:t>
            </a:r>
            <a:endParaRPr lang="en-US" altLang="zh-CN" dirty="0"/>
          </a:p>
          <a:p>
            <a:endParaRPr lang="en-US" altLang="zh-CN" dirty="0"/>
          </a:p>
          <a:p>
            <a:r>
              <a:rPr lang="zh-CN" altLang="en-US" dirty="0"/>
              <a:t>对模型性能与 动态变换中分支权重进行实验，</a:t>
            </a:r>
            <a:endParaRPr lang="en-US" altLang="zh-CN" dirty="0"/>
          </a:p>
          <a:p>
            <a:r>
              <a:rPr lang="zh-CN" altLang="en-US" dirty="0"/>
              <a:t>，我们调整了动态变换分支相对于两个分支总贡献的比例，并观察性能变化。</a:t>
            </a:r>
            <a:endParaRPr lang="en-US" altLang="zh-CN" dirty="0"/>
          </a:p>
          <a:p>
            <a:r>
              <a:rPr lang="zh-CN" altLang="en-US" dirty="0"/>
              <a:t>从 </a:t>
            </a:r>
            <a:r>
              <a:rPr lang="en-US" altLang="zh-CN" dirty="0"/>
              <a:t>0\% </a:t>
            </a:r>
            <a:r>
              <a:rPr lang="zh-CN" altLang="en-US" dirty="0"/>
              <a:t>系数开始，随着动态分支影响力的增加，性能逐渐提升，</a:t>
            </a:r>
            <a:endParaRPr lang="en-US" altLang="zh-CN" dirty="0"/>
          </a:p>
          <a:p>
            <a:r>
              <a:rPr lang="zh-CN" altLang="en-US" dirty="0"/>
              <a:t>并在 </a:t>
            </a:r>
            <a:r>
              <a:rPr lang="en-US" altLang="zh-CN" dirty="0"/>
              <a:t>30\% </a:t>
            </a:r>
            <a:r>
              <a:rPr lang="zh-CN" altLang="en-US" dirty="0"/>
              <a:t>系数时达到峰值。模型在 </a:t>
            </a:r>
            <a:r>
              <a:rPr lang="en-US" altLang="zh-CN" dirty="0"/>
              <a:t>50\% </a:t>
            </a:r>
            <a:r>
              <a:rPr lang="zh-CN" altLang="en-US" dirty="0"/>
              <a:t>至 </a:t>
            </a:r>
            <a:r>
              <a:rPr lang="en-US" altLang="zh-CN" dirty="0"/>
              <a:t>90\% </a:t>
            </a:r>
            <a:r>
              <a:rPr lang="zh-CN" altLang="en-US" dirty="0"/>
              <a:t>的系数设置下保持相对，展现出鲁棒性。</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41AD7FA-DB81-4574-8F66-B83CD3A81831}" type="slidenum">
              <a:rPr lang="zh-CN" altLang="en-US" smtClean="0"/>
              <a:t>14</a:t>
            </a:fld>
            <a:endParaRPr lang="zh-CN" altLang="en-US"/>
          </a:p>
        </p:txBody>
      </p:sp>
    </p:spTree>
    <p:extLst>
      <p:ext uri="{BB962C8B-B14F-4D97-AF65-F5344CB8AC3E}">
        <p14:creationId xmlns:p14="http://schemas.microsoft.com/office/powerpoint/2010/main" val="2704017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a:t>
            </a:r>
            <a:endParaRPr lang="en-US" altLang="zh-CN" dirty="0"/>
          </a:p>
          <a:p>
            <a:r>
              <a:rPr lang="zh-CN" altLang="en-US" dirty="0"/>
              <a:t>比较了不同方法在包含 </a:t>
            </a:r>
            <a:r>
              <a:rPr lang="en-US" altLang="zh-CN" dirty="0"/>
              <a:t>3–5 </a:t>
            </a:r>
            <a:r>
              <a:rPr lang="zh-CN" altLang="en-US" dirty="0"/>
              <a:t>个相邻目标的场景中，采用 </a:t>
            </a:r>
            <a:r>
              <a:rPr lang="en-US" altLang="zh-CN" dirty="0"/>
              <a:t>3</a:t>
            </a:r>
            <a:r>
              <a:rPr lang="zh-CN" altLang="en-US" dirty="0"/>
              <a:t>倍 亚像素划分进行重建的结果，评估了在空间邻近红外多目标场景中的性能。</a:t>
            </a:r>
            <a:endParaRPr lang="en-US" altLang="zh-CN" dirty="0"/>
          </a:p>
          <a:p>
            <a:endParaRPr lang="en-US" altLang="zh-CN" dirty="0"/>
          </a:p>
          <a:p>
            <a:r>
              <a:rPr lang="zh-CN" altLang="en-US" dirty="0"/>
              <a:t>现有方法在重建空间邻近目标时表现不佳，常出现模糊边界或目标合并现象，且随着目标数量增加（如五目标场景），性能退化更为明显。相比之下，</a:t>
            </a:r>
            <a:endParaRPr lang="en-US" altLang="zh-CN" dirty="0"/>
          </a:p>
          <a:p>
            <a:r>
              <a:rPr lang="en-US" altLang="zh-CN" dirty="0"/>
              <a:t>DISTA-Net </a:t>
            </a:r>
            <a:r>
              <a:rPr lang="zh-CN" altLang="en-US" dirty="0"/>
              <a:t>在多目标高重叠度条件下仍能同时保留目标数量与亚像素位置，同时保持清晰边界和准确的空间分布。</a:t>
            </a:r>
            <a:endParaRPr lang="en-US" altLang="zh-CN" dirty="0"/>
          </a:p>
          <a:p>
            <a:endParaRPr lang="en-US" altLang="zh-CN" dirty="0"/>
          </a:p>
          <a:p>
            <a:r>
              <a:rPr lang="zh-CN" altLang="en-US" dirty="0"/>
              <a:t>右图也展示了</a:t>
            </a:r>
            <a:r>
              <a:rPr lang="en-US" altLang="zh-CN" dirty="0"/>
              <a:t>DISTA</a:t>
            </a:r>
            <a:r>
              <a:rPr lang="zh-CN" altLang="en-US" dirty="0"/>
              <a:t>在</a:t>
            </a:r>
            <a:r>
              <a:rPr lang="en-US" altLang="zh-CN" dirty="0"/>
              <a:t>5</a:t>
            </a:r>
            <a:r>
              <a:rPr lang="zh-CN" altLang="en-US" dirty="0"/>
              <a:t>倍</a:t>
            </a:r>
            <a:r>
              <a:rPr lang="en-US" altLang="zh-CN" dirty="0"/>
              <a:t>7</a:t>
            </a:r>
            <a:r>
              <a:rPr lang="zh-CN" altLang="en-US" dirty="0"/>
              <a:t>倍亚像素划分倍率下的效果</a:t>
            </a:r>
            <a:endParaRPr lang="en-US" altLang="zh-CN" dirty="0"/>
          </a:p>
          <a:p>
            <a:r>
              <a:rPr lang="zh-CN" altLang="en-US" dirty="0"/>
              <a:t>可以看到模型在高划分倍率下明显的解混效果。</a:t>
            </a:r>
          </a:p>
        </p:txBody>
      </p:sp>
      <p:sp>
        <p:nvSpPr>
          <p:cNvPr id="4" name="灯片编号占位符 3"/>
          <p:cNvSpPr>
            <a:spLocks noGrp="1"/>
          </p:cNvSpPr>
          <p:nvPr>
            <p:ph type="sldNum" sz="quarter" idx="5"/>
          </p:nvPr>
        </p:nvSpPr>
        <p:spPr/>
        <p:txBody>
          <a:bodyPr/>
          <a:lstStyle/>
          <a:p>
            <a:fld id="{341AD7FA-DB81-4574-8F66-B83CD3A81831}" type="slidenum">
              <a:rPr lang="zh-CN" altLang="en-US" smtClean="0"/>
              <a:t>15</a:t>
            </a:fld>
            <a:endParaRPr lang="zh-CN" altLang="en-US"/>
          </a:p>
        </p:txBody>
      </p:sp>
    </p:spTree>
    <p:extLst>
      <p:ext uri="{BB962C8B-B14F-4D97-AF65-F5344CB8AC3E}">
        <p14:creationId xmlns:p14="http://schemas.microsoft.com/office/powerpoint/2010/main" val="2441058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最后总结在本研究中，我们针对空间邻近红外小目标解混问题，提出动态迭代收缩阈值网络</a:t>
            </a:r>
            <a:endParaRPr lang="en-US" altLang="zh-CN" dirty="0"/>
          </a:p>
          <a:p>
            <a:r>
              <a:rPr lang="zh-CN" altLang="en-US" dirty="0"/>
              <a:t>。通过将传统稀疏重构 转化为 动态深度展开框架，</a:t>
            </a:r>
            <a:endParaRPr lang="en-US" altLang="zh-CN" dirty="0"/>
          </a:p>
          <a:p>
            <a:r>
              <a:rPr lang="zh-CN" altLang="en-US" dirty="0"/>
              <a:t>*</a:t>
            </a:r>
            <a:r>
              <a:rPr lang="en-US" altLang="zh-CN" dirty="0"/>
              <a:t>DISTA-Net* </a:t>
            </a:r>
            <a:r>
              <a:rPr lang="zh-CN" altLang="en-US" dirty="0"/>
              <a:t>自适应生成卷积、阈值参数，显著提升亚像素检测精度。</a:t>
            </a:r>
            <a:endParaRPr lang="en-US" altLang="zh-CN" dirty="0"/>
          </a:p>
          <a:p>
            <a:r>
              <a:rPr lang="zh-CN" altLang="en-US" dirty="0"/>
              <a:t>为推动该领域研究，我们引入了**</a:t>
            </a:r>
            <a:r>
              <a:rPr lang="en-US" altLang="zh-CN" dirty="0"/>
              <a:t>CSIST-100K** </a:t>
            </a:r>
            <a:r>
              <a:rPr lang="zh-CN" altLang="en-US" dirty="0"/>
              <a:t>数据集、**</a:t>
            </a:r>
            <a:r>
              <a:rPr lang="en-US" altLang="zh-CN" dirty="0"/>
              <a:t>CSO-mAP** </a:t>
            </a:r>
            <a:r>
              <a:rPr lang="zh-CN" altLang="en-US" dirty="0"/>
              <a:t>评估指标和 **</a:t>
            </a:r>
            <a:r>
              <a:rPr lang="en-US" altLang="zh-CN" dirty="0"/>
              <a:t>GrokCSO** </a:t>
            </a:r>
            <a:r>
              <a:rPr lang="zh-CN" altLang="en-US" dirty="0"/>
              <a:t>工具包，为后续研究提供支持。</a:t>
            </a:r>
            <a:endParaRPr lang="en-US" altLang="zh-CN" dirty="0"/>
          </a:p>
          <a:p>
            <a:endParaRPr lang="en-US" altLang="zh-CN" dirty="0"/>
          </a:p>
          <a:p>
            <a:r>
              <a:rPr lang="zh-CN" altLang="en-US" dirty="0"/>
              <a:t>感谢大家聆听。</a:t>
            </a:r>
          </a:p>
        </p:txBody>
      </p:sp>
      <p:sp>
        <p:nvSpPr>
          <p:cNvPr id="4" name="灯片编号占位符 3"/>
          <p:cNvSpPr>
            <a:spLocks noGrp="1"/>
          </p:cNvSpPr>
          <p:nvPr>
            <p:ph type="sldNum" sz="quarter" idx="5"/>
          </p:nvPr>
        </p:nvSpPr>
        <p:spPr/>
        <p:txBody>
          <a:bodyPr/>
          <a:lstStyle/>
          <a:p>
            <a:fld id="{341AD7FA-DB81-4574-8F66-B83CD3A81831}" type="slidenum">
              <a:rPr lang="zh-CN" altLang="en-US" smtClean="0"/>
              <a:t>16</a:t>
            </a:fld>
            <a:endParaRPr lang="zh-CN" altLang="en-US"/>
          </a:p>
        </p:txBody>
      </p:sp>
    </p:spTree>
    <p:extLst>
      <p:ext uri="{BB962C8B-B14F-4D97-AF65-F5344CB8AC3E}">
        <p14:creationId xmlns:p14="http://schemas.microsoft.com/office/powerpoint/2010/main" val="137689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a:t>
            </a:r>
            <a:endParaRPr lang="en-US" altLang="zh-CN" dirty="0"/>
          </a:p>
          <a:p>
            <a:pPr algn="l">
              <a:buFont typeface="+mj-lt"/>
              <a:buAutoNum type="arabicPeriod"/>
            </a:pPr>
            <a:r>
              <a:rPr lang="zh-CN" altLang="en-US" b="0" i="0" dirty="0">
                <a:solidFill>
                  <a:srgbClr val="404040"/>
                </a:solidFill>
                <a:effectLst/>
                <a:latin typeface="quote-cjk-patch"/>
              </a:rPr>
              <a:t>研究背景</a:t>
            </a:r>
          </a:p>
          <a:p>
            <a:pPr algn="l">
              <a:buFont typeface="+mj-lt"/>
              <a:buAutoNum type="arabicPeriod"/>
            </a:pPr>
            <a:r>
              <a:rPr lang="zh-CN" altLang="en-US" b="0" i="0" dirty="0">
                <a:solidFill>
                  <a:srgbClr val="404040"/>
                </a:solidFill>
                <a:effectLst/>
                <a:latin typeface="quote-cjk-patch"/>
              </a:rPr>
              <a:t>空间邻近红外小目标的成像机理</a:t>
            </a:r>
          </a:p>
          <a:p>
            <a:pPr algn="l">
              <a:buFont typeface="+mj-lt"/>
              <a:buAutoNum type="arabicPeriod"/>
            </a:pPr>
            <a:r>
              <a:rPr lang="zh-CN" altLang="en-US" b="0" i="0" dirty="0">
                <a:solidFill>
                  <a:srgbClr val="404040"/>
                </a:solidFill>
                <a:effectLst/>
                <a:latin typeface="quote-cjk-patch"/>
              </a:rPr>
              <a:t>相关工作与技术瓶颈</a:t>
            </a:r>
          </a:p>
          <a:p>
            <a:pPr algn="l">
              <a:buFont typeface="+mj-lt"/>
              <a:buAutoNum type="arabicPeriod"/>
            </a:pPr>
            <a:r>
              <a:rPr lang="zh-CN" altLang="en-US" b="0" i="0" dirty="0">
                <a:solidFill>
                  <a:srgbClr val="404040"/>
                </a:solidFill>
                <a:effectLst/>
                <a:latin typeface="quote-cjk-patch"/>
              </a:rPr>
              <a:t>我们的生态系统</a:t>
            </a:r>
          </a:p>
          <a:p>
            <a:pPr algn="l">
              <a:buFont typeface="+mj-lt"/>
              <a:buAutoNum type="arabicPeriod"/>
            </a:pPr>
            <a:r>
              <a:rPr lang="zh-CN" altLang="en-US" b="0" i="0" dirty="0">
                <a:solidFill>
                  <a:srgbClr val="404040"/>
                </a:solidFill>
                <a:effectLst/>
                <a:latin typeface="quote-cjk-patch"/>
              </a:rPr>
              <a:t>方法以及实验</a:t>
            </a:r>
            <a:endParaRPr lang="en-US" altLang="zh-CN" b="0" i="0" dirty="0">
              <a:solidFill>
                <a:srgbClr val="404040"/>
              </a:solidFill>
              <a:effectLst/>
              <a:latin typeface="quote-cjk-patch"/>
            </a:endParaRPr>
          </a:p>
          <a:p>
            <a:pPr algn="l">
              <a:buFont typeface="+mj-lt"/>
              <a:buNone/>
            </a:pPr>
            <a:r>
              <a:rPr lang="zh-CN" altLang="en-US" dirty="0"/>
              <a:t>这几个方面具体介绍我们的工作。</a:t>
            </a:r>
            <a:endParaRPr lang="zh-CN" altLang="en-US" b="0" i="0" dirty="0">
              <a:solidFill>
                <a:srgbClr val="404040"/>
              </a:solidFill>
              <a:effectLst/>
              <a:latin typeface="quote-cjk-patch"/>
            </a:endParaRPr>
          </a:p>
        </p:txBody>
      </p:sp>
      <p:sp>
        <p:nvSpPr>
          <p:cNvPr id="4" name="灯片编号占位符 3"/>
          <p:cNvSpPr>
            <a:spLocks noGrp="1"/>
          </p:cNvSpPr>
          <p:nvPr>
            <p:ph type="sldNum" sz="quarter" idx="5"/>
          </p:nvPr>
        </p:nvSpPr>
        <p:spPr/>
        <p:txBody>
          <a:bodyPr/>
          <a:lstStyle/>
          <a:p>
            <a:fld id="{341AD7FA-DB81-4574-8F66-B83CD3A81831}" type="slidenum">
              <a:rPr lang="zh-CN" altLang="en-US" smtClean="0"/>
              <a:t>2</a:t>
            </a:fld>
            <a:endParaRPr lang="zh-CN" altLang="en-US"/>
          </a:p>
        </p:txBody>
      </p:sp>
    </p:spTree>
    <p:extLst>
      <p:ext uri="{BB962C8B-B14F-4D97-AF65-F5344CB8AC3E}">
        <p14:creationId xmlns:p14="http://schemas.microsoft.com/office/powerpoint/2010/main" val="329533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无人机在现代战争中的应用屡见不鲜，特别是最近乌克兰针对俄罗斯发动的“蛛网”特别军事行动，对其造成的损失令世界震惊。</a:t>
            </a:r>
            <a:endParaRPr lang="en-US" altLang="zh-CN" dirty="0"/>
          </a:p>
          <a:p>
            <a:r>
              <a:rPr lang="zh-CN" altLang="en-US" b="0" i="0" dirty="0">
                <a:solidFill>
                  <a:srgbClr val="0A0A0A"/>
                </a:solidFill>
                <a:effectLst/>
                <a:latin typeface="-apple-system-font"/>
              </a:rPr>
              <a:t>值得关注的是，新一代无人机开始采用不依赖无线电的光纤制导模式，使得电子干扰、欺骗等传统 反无人机 手段失效，加大了</a:t>
            </a:r>
            <a:r>
              <a:rPr lang="zh-CN" altLang="en-US" b="1" i="0" dirty="0">
                <a:solidFill>
                  <a:srgbClr val="0F4C81"/>
                </a:solidFill>
                <a:effectLst/>
                <a:latin typeface="-apple-system-font"/>
              </a:rPr>
              <a:t>反制无人机</a:t>
            </a:r>
            <a:r>
              <a:rPr lang="zh-CN" altLang="en-US" b="0" i="0" dirty="0">
                <a:solidFill>
                  <a:srgbClr val="0A0A0A"/>
                </a:solidFill>
                <a:effectLst/>
                <a:latin typeface="-apple-system-font"/>
              </a:rPr>
              <a:t>的难度。</a:t>
            </a:r>
            <a:endParaRPr lang="en-US" altLang="zh-CN" b="0" i="0" dirty="0">
              <a:solidFill>
                <a:srgbClr val="0A0A0A"/>
              </a:solidFill>
              <a:effectLst/>
              <a:latin typeface="-apple-system-font"/>
            </a:endParaRPr>
          </a:p>
          <a:p>
            <a:endParaRPr lang="en-US" altLang="zh-CN" dirty="0"/>
          </a:p>
          <a:p>
            <a:r>
              <a:rPr lang="zh-CN" altLang="en-US" b="1" i="0" dirty="0">
                <a:solidFill>
                  <a:srgbClr val="0F4C81"/>
                </a:solidFill>
                <a:effectLst/>
                <a:latin typeface="-apple-system-font"/>
              </a:rPr>
              <a:t>这就显得 红外检测技术</a:t>
            </a:r>
            <a:r>
              <a:rPr lang="zh-CN" altLang="en-US" b="0" i="0" dirty="0">
                <a:solidFill>
                  <a:srgbClr val="0A0A0A"/>
                </a:solidFill>
                <a:effectLst/>
                <a:latin typeface="-apple-system-font"/>
              </a:rPr>
              <a:t>在远距离探测和监视无人机、导弹任务中的作用愈发重要</a:t>
            </a:r>
            <a:r>
              <a:rPr lang="en-US" altLang="zh-CN" b="0" i="0" dirty="0">
                <a:solidFill>
                  <a:srgbClr val="0A0A0A"/>
                </a:solidFill>
                <a:effectLst/>
                <a:latin typeface="-apple-system-font"/>
              </a:rPr>
              <a:t>——</a:t>
            </a:r>
            <a:r>
              <a:rPr lang="zh-CN" altLang="en-US" b="0" i="0" dirty="0">
                <a:solidFill>
                  <a:srgbClr val="0A0A0A"/>
                </a:solidFill>
                <a:effectLst/>
                <a:latin typeface="-apple-system-font"/>
              </a:rPr>
              <a:t>因为红外探测器能够有效捕捉热信号。</a:t>
            </a:r>
            <a:endParaRPr lang="en-US" altLang="zh-CN" b="0" i="0" dirty="0">
              <a:solidFill>
                <a:srgbClr val="0A0A0A"/>
              </a:solidFill>
              <a:effectLst/>
              <a:latin typeface="-apple-system-font"/>
            </a:endParaRPr>
          </a:p>
          <a:p>
            <a:br>
              <a:rPr lang="zh-CN" altLang="en-US" dirty="0"/>
            </a:br>
            <a:r>
              <a:rPr lang="zh-CN" altLang="en-US" b="0" i="0" dirty="0">
                <a:solidFill>
                  <a:srgbClr val="0A0A0A"/>
                </a:solidFill>
                <a:effectLst/>
                <a:latin typeface="-apple-system-font"/>
              </a:rPr>
              <a:t> 但当远距离多目标 无人机</a:t>
            </a:r>
            <a:r>
              <a:rPr lang="en-US" altLang="zh-CN" b="0" i="0" dirty="0">
                <a:solidFill>
                  <a:srgbClr val="0A0A0A"/>
                </a:solidFill>
                <a:effectLst/>
                <a:latin typeface="-apple-system-font"/>
              </a:rPr>
              <a:t>/</a:t>
            </a:r>
            <a:r>
              <a:rPr lang="zh-CN" altLang="en-US" b="0" i="0" dirty="0">
                <a:solidFill>
                  <a:srgbClr val="0A0A0A"/>
                </a:solidFill>
                <a:effectLst/>
                <a:latin typeface="-apple-system-font"/>
              </a:rPr>
              <a:t>导弹 </a:t>
            </a:r>
            <a:r>
              <a:rPr lang="zh-CN" altLang="en-US" b="1" i="0" dirty="0">
                <a:solidFill>
                  <a:srgbClr val="0F4C81"/>
                </a:solidFill>
                <a:effectLst/>
                <a:latin typeface="-apple-system-font"/>
              </a:rPr>
              <a:t>集群化、高密度</a:t>
            </a:r>
            <a:r>
              <a:rPr lang="zh-CN" altLang="en-US" b="0" i="0" dirty="0">
                <a:solidFill>
                  <a:srgbClr val="0A0A0A"/>
                </a:solidFill>
                <a:effectLst/>
                <a:latin typeface="-apple-system-font"/>
              </a:rPr>
              <a:t>出现时，光学扩散现象导致红外成像混叠严重，多目标可能集中在几个像素中，导致难以准确识别目标的数量和位置。</a:t>
            </a:r>
            <a:endParaRPr lang="en-US" altLang="zh-CN" b="0" i="0" dirty="0">
              <a:solidFill>
                <a:srgbClr val="0A0A0A"/>
              </a:solidFill>
              <a:effectLst/>
              <a:latin typeface="-apple-system-font"/>
            </a:endParaRPr>
          </a:p>
          <a:p>
            <a:endParaRPr lang="en-US" altLang="zh-CN" b="0" i="0" dirty="0">
              <a:solidFill>
                <a:srgbClr val="0A0A0A"/>
              </a:solidFill>
              <a:effectLst/>
              <a:latin typeface="-apple-system-font"/>
            </a:endParaRPr>
          </a:p>
          <a:p>
            <a:r>
              <a:rPr lang="zh-CN" altLang="en-US" dirty="0"/>
              <a:t>严重阻碍了红外搜索与跟踪  系统后续的探测、跟踪和识别阶段。</a:t>
            </a:r>
            <a:endParaRPr lang="en-US" altLang="zh-CN" b="0" i="0" dirty="0">
              <a:solidFill>
                <a:srgbClr val="0A0A0A"/>
              </a:solidFill>
              <a:effectLst/>
              <a:latin typeface="-apple-system-font"/>
            </a:endParaRPr>
          </a:p>
        </p:txBody>
      </p:sp>
      <p:sp>
        <p:nvSpPr>
          <p:cNvPr id="4" name="灯片编号占位符 3"/>
          <p:cNvSpPr>
            <a:spLocks noGrp="1"/>
          </p:cNvSpPr>
          <p:nvPr>
            <p:ph type="sldNum" sz="quarter" idx="5"/>
          </p:nvPr>
        </p:nvSpPr>
        <p:spPr/>
        <p:txBody>
          <a:bodyPr/>
          <a:lstStyle/>
          <a:p>
            <a:fld id="{341AD7FA-DB81-4574-8F66-B83CD3A81831}" type="slidenum">
              <a:rPr lang="zh-CN" altLang="en-US" smtClean="0"/>
              <a:t>3</a:t>
            </a:fld>
            <a:endParaRPr lang="zh-CN" altLang="en-US"/>
          </a:p>
        </p:txBody>
      </p:sp>
    </p:spTree>
    <p:extLst>
      <p:ext uri="{BB962C8B-B14F-4D97-AF65-F5344CB8AC3E}">
        <p14:creationId xmlns:p14="http://schemas.microsoft.com/office/powerpoint/2010/main" val="93168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A0A0A"/>
                </a:solidFill>
                <a:effectLst/>
                <a:latin typeface="-apple-system-font"/>
              </a:rPr>
              <a:t>这就是凸显出 </a:t>
            </a:r>
            <a:r>
              <a:rPr lang="en-US" altLang="zh-CN" b="0" i="0" dirty="0">
                <a:solidFill>
                  <a:srgbClr val="0A0A0A"/>
                </a:solidFill>
                <a:effectLst/>
                <a:latin typeface="-apple-system-font"/>
              </a:rPr>
              <a:t>CSIST </a:t>
            </a:r>
            <a:r>
              <a:rPr lang="zh-CN" altLang="en-US" b="0" i="0" dirty="0">
                <a:solidFill>
                  <a:srgbClr val="0A0A0A"/>
                </a:solidFill>
                <a:effectLst/>
                <a:latin typeface="-apple-system-font"/>
              </a:rPr>
              <a:t>解混 这一任务的重要性。</a:t>
            </a:r>
            <a:endParaRPr lang="en-US" altLang="zh-CN" b="0" i="0" dirty="0">
              <a:solidFill>
                <a:srgbClr val="0A0A0A"/>
              </a:solidFill>
              <a:effectLst/>
              <a:latin typeface="-apple-system-font"/>
            </a:endParaRPr>
          </a:p>
          <a:p>
            <a:r>
              <a:rPr lang="en-US" altLang="zh-CN" dirty="0"/>
              <a:t>CSIST </a:t>
            </a:r>
            <a:r>
              <a:rPr lang="en-US" altLang="zh-CN" dirty="0" err="1"/>
              <a:t>umxing</a:t>
            </a:r>
            <a:r>
              <a:rPr lang="zh-CN" altLang="en-US" dirty="0"/>
              <a:t> 一句话来说 就是从</a:t>
            </a:r>
            <a:r>
              <a:rPr lang="zh-CN" altLang="en-US" b="0" i="0" dirty="0">
                <a:solidFill>
                  <a:srgbClr val="0A0A0A"/>
                </a:solidFill>
                <a:effectLst/>
                <a:latin typeface="-apple-system-font"/>
              </a:rPr>
              <a:t>有限的像素信息中，精准识别出这类远距离 空间邻近 红外小目标 的和数量 位置 以及辐射强度的问题。</a:t>
            </a:r>
            <a:endParaRPr lang="en-US" altLang="zh-CN" b="0" i="0" dirty="0">
              <a:solidFill>
                <a:srgbClr val="0A0A0A"/>
              </a:solidFill>
              <a:effectLst/>
              <a:latin typeface="-apple-system-font"/>
            </a:endParaRPr>
          </a:p>
          <a:p>
            <a:endParaRPr lang="en-US" altLang="zh-CN" b="0" i="0" dirty="0">
              <a:solidFill>
                <a:srgbClr val="0A0A0A"/>
              </a:solidFill>
              <a:effectLst/>
              <a:latin typeface="-apple-system-font"/>
            </a:endParaRPr>
          </a:p>
          <a:p>
            <a:r>
              <a:rPr lang="zh-CN" altLang="en-US" b="0" i="0" dirty="0">
                <a:solidFill>
                  <a:srgbClr val="0A0A0A"/>
                </a:solidFill>
                <a:effectLst/>
                <a:latin typeface="-apple-system-font"/>
              </a:rPr>
              <a:t>这一任务与传统红外小目标检测任务不同，</a:t>
            </a:r>
            <a:endParaRPr lang="en-US" altLang="zh-CN" dirty="0"/>
          </a:p>
          <a:p>
            <a:r>
              <a:rPr lang="zh-CN" altLang="en-US" dirty="0"/>
              <a:t>虽然都聚焦红外小目标，但还是存在本质的区别：</a:t>
            </a:r>
          </a:p>
          <a:p>
            <a:pPr marL="171450" indent="-171450">
              <a:buFont typeface="Wingdings" panose="05000000000000000000" pitchFamily="2" charset="2"/>
              <a:buChar char="Ø"/>
            </a:pPr>
            <a:r>
              <a:rPr lang="zh-CN" altLang="en-US" dirty="0"/>
              <a:t>首先，</a:t>
            </a:r>
            <a:r>
              <a:rPr lang="en-US" altLang="zh-CN" dirty="0"/>
              <a:t>. **</a:t>
            </a:r>
            <a:r>
              <a:rPr lang="zh-CN" altLang="en-US" dirty="0"/>
              <a:t>处理流程的阶段差异**    传统红外小目标检测是</a:t>
            </a:r>
            <a:r>
              <a:rPr lang="en-US" altLang="zh-CN" dirty="0"/>
              <a:t>CSIST</a:t>
            </a:r>
            <a:r>
              <a:rPr lang="zh-CN" altLang="en-US" dirty="0"/>
              <a:t>解混任务的**前置任务**，</a:t>
            </a:r>
            <a:endParaRPr lang="en-US" altLang="zh-CN" dirty="0"/>
          </a:p>
          <a:p>
            <a:pPr marL="171450" indent="-171450">
              <a:buFont typeface="Wingdings" panose="05000000000000000000" pitchFamily="2" charset="2"/>
              <a:buChar char="Ø"/>
            </a:pPr>
            <a:r>
              <a:rPr lang="zh-CN" altLang="en-US" dirty="0"/>
              <a:t>传统  红外小目标检测  负责检测 这一重叠目标，</a:t>
            </a:r>
            <a:endParaRPr lang="en-US" altLang="zh-CN" dirty="0"/>
          </a:p>
          <a:p>
            <a:pPr marL="171450" indent="-171450">
              <a:buFont typeface="Wingdings" panose="05000000000000000000" pitchFamily="2" charset="2"/>
              <a:buChar char="Ø"/>
            </a:pPr>
            <a:r>
              <a:rPr lang="zh-CN" altLang="en-US" dirty="0"/>
              <a:t>是我们任务中  预测目标  亚像素位置 和  辐射强度预测的基础。</a:t>
            </a:r>
          </a:p>
          <a:p>
            <a:r>
              <a:rPr lang="en-US" altLang="zh-CN" dirty="0"/>
              <a:t>2. </a:t>
            </a:r>
          </a:p>
          <a:p>
            <a:r>
              <a:rPr lang="zh-CN" altLang="en-US" dirty="0"/>
              <a:t>其次，</a:t>
            </a:r>
            <a:r>
              <a:rPr lang="en-US" altLang="zh-CN" dirty="0"/>
              <a:t>**</a:t>
            </a:r>
            <a:r>
              <a:rPr lang="zh-CN" altLang="en-US" dirty="0"/>
              <a:t>从预测目标的本质来讲**：</a:t>
            </a:r>
            <a:endParaRPr lang="en-US" altLang="zh-CN" dirty="0"/>
          </a:p>
          <a:p>
            <a:r>
              <a:rPr lang="zh-CN" altLang="en-US" dirty="0"/>
              <a:t>区别于传统二值化目标存在与否的  检测范式，</a:t>
            </a:r>
            <a:endParaRPr lang="en-US" altLang="zh-CN" dirty="0"/>
          </a:p>
          <a:p>
            <a:r>
              <a:rPr lang="zh-CN" altLang="en-US" dirty="0"/>
              <a:t>我们的研究通过亚像素位置测定 和 辐射强度估算，</a:t>
            </a:r>
            <a:endParaRPr lang="en-US" altLang="zh-CN" dirty="0"/>
          </a:p>
          <a:p>
            <a:r>
              <a:rPr lang="zh-CN" altLang="en-US" dirty="0"/>
              <a:t>实现了多维度目标 特性解析，为 红外目标特征 的认知   提供了更深入的解决方案。</a:t>
            </a:r>
          </a:p>
          <a:p>
            <a:endParaRPr lang="zh-CN" altLang="en-US" dirty="0"/>
          </a:p>
          <a:p>
            <a:r>
              <a:rPr lang="zh-CN" altLang="en-US" dirty="0"/>
              <a:t>因此，为促进这一领域和任务的持续发展，我们同时致力于构建完整的空间邻近红外小目标  研究**生态系统**，</a:t>
            </a:r>
            <a:endParaRPr lang="en-US" altLang="zh-CN" dirty="0"/>
          </a:p>
          <a:p>
            <a:r>
              <a:rPr lang="zh-CN" altLang="en-US" dirty="0"/>
              <a:t>涵盖从数据集、评价指标到工具包的全套解决方案。</a:t>
            </a:r>
            <a:endParaRPr lang="en-US" altLang="zh-CN" dirty="0"/>
          </a:p>
          <a:p>
            <a:r>
              <a:rPr lang="zh-CN" altLang="en-US" dirty="0"/>
              <a:t>以及探索有效的 解混和重建技术  这两个方面。</a:t>
            </a:r>
          </a:p>
        </p:txBody>
      </p:sp>
      <p:sp>
        <p:nvSpPr>
          <p:cNvPr id="4" name="灯片编号占位符 3"/>
          <p:cNvSpPr>
            <a:spLocks noGrp="1"/>
          </p:cNvSpPr>
          <p:nvPr>
            <p:ph type="sldNum" sz="quarter" idx="5"/>
          </p:nvPr>
        </p:nvSpPr>
        <p:spPr/>
        <p:txBody>
          <a:bodyPr/>
          <a:lstStyle/>
          <a:p>
            <a:fld id="{341AD7FA-DB81-4574-8F66-B83CD3A81831}" type="slidenum">
              <a:rPr lang="zh-CN" altLang="en-US" smtClean="0"/>
              <a:t>4</a:t>
            </a:fld>
            <a:endParaRPr lang="zh-CN" altLang="en-US"/>
          </a:p>
        </p:txBody>
      </p:sp>
    </p:spTree>
    <p:extLst>
      <p:ext uri="{BB962C8B-B14F-4D97-AF65-F5344CB8AC3E}">
        <p14:creationId xmlns:p14="http://schemas.microsoft.com/office/powerpoint/2010/main" val="3014384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当单一点光源通过透镜成像时，在焦点处会出现一种称为 </a:t>
            </a:r>
            <a:r>
              <a:rPr lang="en-US" altLang="zh-CN" sz="1800" dirty="0"/>
              <a:t>“</a:t>
            </a:r>
            <a:r>
              <a:rPr lang="zh-CN" altLang="en-US" sz="1800" dirty="0"/>
              <a:t>艾里斑 </a:t>
            </a:r>
            <a:r>
              <a:rPr lang="en-US" altLang="zh-CN" sz="1800" dirty="0"/>
              <a:t>(*Airy disk*) ” </a:t>
            </a:r>
            <a:r>
              <a:rPr lang="zh-CN" altLang="en-US" sz="1800" dirty="0"/>
              <a:t>的衍射图案，</a:t>
            </a:r>
            <a:endParaRPr lang="en-US" altLang="zh-CN" sz="1800" dirty="0"/>
          </a:p>
          <a:p>
            <a:r>
              <a:rPr lang="zh-CN" altLang="en-US" sz="1800" dirty="0"/>
              <a:t>其特征为  中央呈现明亮圆斑，周围环绕着  多个明暗相间的 同心环 状条纹。</a:t>
            </a:r>
            <a:endParaRPr lang="en-US" altLang="zh-CN" sz="1800" dirty="0"/>
          </a:p>
          <a:p>
            <a:endParaRPr lang="en-US" altLang="zh-CN" sz="1800" dirty="0"/>
          </a:p>
          <a:p>
            <a:r>
              <a:rPr lang="zh-CN" altLang="en-US" sz="1800" dirty="0"/>
              <a:t>这种衍射效应通常 用 点扩散函数 </a:t>
            </a:r>
            <a:r>
              <a:rPr lang="en-US" altLang="zh-CN" sz="1800" dirty="0"/>
              <a:t>(*Point Spread Function, PSF*) </a:t>
            </a:r>
            <a:r>
              <a:rPr lang="zh-CN" altLang="en-US" sz="1800" dirty="0"/>
              <a:t>进行近似，</a:t>
            </a:r>
            <a:endParaRPr lang="en-US" altLang="zh-CN" sz="1800" dirty="0"/>
          </a:p>
          <a:p>
            <a:r>
              <a:rPr lang="zh-CN" altLang="en-US" sz="1800" dirty="0"/>
              <a:t>其标准差取决于 传感器透镜 焦距 </a:t>
            </a:r>
            <a:r>
              <a:rPr lang="en-US" altLang="zh-CN" sz="1800" dirty="0"/>
              <a:t>(F</a:t>
            </a:r>
            <a:r>
              <a:rPr lang="zh-CN" altLang="en-US" sz="1800" dirty="0"/>
              <a:t>值</a:t>
            </a:r>
            <a:r>
              <a:rPr lang="en-US" altLang="zh-CN" sz="1800" dirty="0"/>
              <a:t>) </a:t>
            </a:r>
            <a:r>
              <a:rPr lang="zh-CN" altLang="en-US" sz="1800" dirty="0"/>
              <a:t>和波长， 用于量化能量扩散程度。</a:t>
            </a:r>
            <a:endParaRPr lang="en-US" altLang="zh-CN" sz="1800" dirty="0"/>
          </a:p>
          <a:p>
            <a:endParaRPr lang="en-US" altLang="zh-CN" sz="1800" dirty="0"/>
          </a:p>
          <a:p>
            <a:r>
              <a:rPr lang="zh-CN" altLang="en-US" sz="1800" dirty="0"/>
              <a:t>此时，成像的像元 </a:t>
            </a:r>
            <a:r>
              <a:rPr lang="en-US" altLang="zh-CN" sz="1800" dirty="0"/>
              <a:t>$(</a:t>
            </a:r>
            <a:r>
              <a:rPr lang="en-US" altLang="zh-CN" sz="1800" dirty="0" err="1"/>
              <a:t>i,j</a:t>
            </a:r>
            <a:r>
              <a:rPr lang="en-US" altLang="zh-CN" sz="1800" dirty="0"/>
              <a:t>)$ </a:t>
            </a:r>
            <a:r>
              <a:rPr lang="zh-CN" altLang="en-US" sz="1800" dirty="0"/>
              <a:t>对目标 </a:t>
            </a:r>
            <a:r>
              <a:rPr lang="en-US" altLang="zh-CN" sz="1800" dirty="0"/>
              <a:t>$(</a:t>
            </a:r>
            <a:r>
              <a:rPr lang="en-US" altLang="zh-CN" sz="1800" dirty="0" err="1"/>
              <a:t>x_t</a:t>
            </a:r>
            <a:r>
              <a:rPr lang="en-US" altLang="zh-CN" sz="1800" dirty="0"/>
              <a:t>, </a:t>
            </a:r>
            <a:r>
              <a:rPr lang="en-US" altLang="zh-CN" sz="1800" dirty="0" err="1"/>
              <a:t>y_t</a:t>
            </a:r>
            <a:r>
              <a:rPr lang="en-US" altLang="zh-CN" sz="1800" dirty="0"/>
              <a:t>)$ </a:t>
            </a:r>
            <a:r>
              <a:rPr lang="zh-CN" altLang="en-US" sz="1800" dirty="0"/>
              <a:t>的响应可以通过</a:t>
            </a:r>
            <a:r>
              <a:rPr lang="en-US" altLang="zh-CN" sz="1800" dirty="0"/>
              <a:t>PSF</a:t>
            </a:r>
            <a:r>
              <a:rPr lang="zh-CN" altLang="en-US" sz="1800" dirty="0"/>
              <a:t>在像元边界内的积分值</a:t>
            </a:r>
            <a:endParaRPr lang="en-US" altLang="zh-CN" sz="1800" dirty="0"/>
          </a:p>
        </p:txBody>
      </p:sp>
      <p:sp>
        <p:nvSpPr>
          <p:cNvPr id="4" name="灯片编号占位符 3"/>
          <p:cNvSpPr>
            <a:spLocks noGrp="1"/>
          </p:cNvSpPr>
          <p:nvPr>
            <p:ph type="sldNum" sz="quarter" idx="5"/>
          </p:nvPr>
        </p:nvSpPr>
        <p:spPr/>
        <p:txBody>
          <a:bodyPr/>
          <a:lstStyle/>
          <a:p>
            <a:fld id="{341AD7FA-DB81-4574-8F66-B83CD3A81831}" type="slidenum">
              <a:rPr lang="zh-CN" altLang="en-US" smtClean="0"/>
              <a:t>5</a:t>
            </a:fld>
            <a:endParaRPr lang="zh-CN" altLang="en-US"/>
          </a:p>
        </p:txBody>
      </p:sp>
    </p:spTree>
    <p:extLst>
      <p:ext uri="{BB962C8B-B14F-4D97-AF65-F5344CB8AC3E}">
        <p14:creationId xmlns:p14="http://schemas.microsoft.com/office/powerpoint/2010/main" val="2278821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在多目标成像中，每个目标由于光学扩散现象，其辐射能量在焦平面发生扩散。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每个像素捕获的辐射强度是多点源目标的累积响应，也就是线性叠加。</a:t>
            </a:r>
            <a:endParaRPr lang="en-US" altLang="zh-CN" dirty="0"/>
          </a:p>
          <a:p>
            <a:endParaRPr lang="en-US" altLang="zh-CN" dirty="0"/>
          </a:p>
          <a:p>
            <a:r>
              <a:rPr lang="zh-CN" altLang="en-US" dirty="0"/>
              <a:t>基于这种 二维高斯扩散函数 的焦平面成像模型，红外图像可以表示为 </a:t>
            </a:r>
            <a:r>
              <a:rPr lang="en-US" altLang="zh-CN" dirty="0"/>
              <a:t>Z = G S + N.</a:t>
            </a:r>
          </a:p>
          <a:p>
            <a:r>
              <a:rPr lang="zh-CN" altLang="en-US" dirty="0"/>
              <a:t>其中</a:t>
            </a:r>
            <a:r>
              <a:rPr lang="en-US" altLang="zh-CN" dirty="0"/>
              <a:t>G</a:t>
            </a:r>
            <a:r>
              <a:rPr lang="zh-CN" altLang="en-US" dirty="0"/>
              <a:t>是一个导向矩阵，第</a:t>
            </a:r>
            <a:r>
              <a:rPr lang="en-US" altLang="zh-CN" dirty="0" err="1"/>
              <a:t>i</a:t>
            </a:r>
            <a:r>
              <a:rPr lang="zh-CN" altLang="en-US" dirty="0"/>
              <a:t>行第</a:t>
            </a:r>
            <a:r>
              <a:rPr lang="en-US" altLang="zh-CN" dirty="0"/>
              <a:t>j</a:t>
            </a:r>
            <a:r>
              <a:rPr lang="zh-CN" altLang="en-US" dirty="0"/>
              <a:t>列的值表示 第</a:t>
            </a:r>
            <a:r>
              <a:rPr lang="en-US" altLang="zh-CN" dirty="0" err="1"/>
              <a:t>i</a:t>
            </a:r>
            <a:r>
              <a:rPr lang="zh-CN" altLang="en-US" dirty="0"/>
              <a:t>个像素对第</a:t>
            </a:r>
            <a:r>
              <a:rPr lang="en-US" altLang="zh-CN" dirty="0"/>
              <a:t>j</a:t>
            </a:r>
            <a:r>
              <a:rPr lang="zh-CN" altLang="en-US" dirty="0"/>
              <a:t>个目标的响应幅度。</a:t>
            </a:r>
            <a:endParaRPr lang="en-US" altLang="zh-CN" dirty="0"/>
          </a:p>
          <a:p>
            <a:endParaRPr lang="en-US" altLang="zh-CN" dirty="0"/>
          </a:p>
          <a:p>
            <a:r>
              <a:rPr lang="zh-CN" altLang="en-US" dirty="0"/>
              <a:t>这一问题的难点在于，当目标非常近，特别是间距小于艾里斑半径时，是传感器对两个点源目标的物理分辨极限，也称之为**瑞利依据**，这里的</a:t>
            </a:r>
            <a:r>
              <a:rPr lang="en-US" altLang="zh-CN" dirty="0"/>
              <a:t>1R</a:t>
            </a:r>
            <a:r>
              <a:rPr lang="zh-CN" altLang="en-US" dirty="0"/>
              <a:t>大概等于</a:t>
            </a:r>
            <a:r>
              <a:rPr lang="en-US" altLang="zh-CN" dirty="0"/>
              <a:t>1.9</a:t>
            </a:r>
            <a:r>
              <a:rPr lang="zh-CN" altLang="en-US" dirty="0"/>
              <a:t>倍</a:t>
            </a:r>
            <a:r>
              <a:rPr lang="en-US" altLang="zh-CN" dirty="0"/>
              <a:t>sigma</a:t>
            </a:r>
          </a:p>
          <a:p>
            <a:r>
              <a:rPr lang="zh-CN" altLang="en-US" dirty="0"/>
              <a:t>具体由 为探测波长 和 透镜直径决定。</a:t>
            </a:r>
          </a:p>
          <a:p>
            <a:endParaRPr lang="zh-CN" altLang="en-US" dirty="0"/>
          </a:p>
        </p:txBody>
      </p:sp>
      <p:sp>
        <p:nvSpPr>
          <p:cNvPr id="4" name="灯片编号占位符 3"/>
          <p:cNvSpPr>
            <a:spLocks noGrp="1"/>
          </p:cNvSpPr>
          <p:nvPr>
            <p:ph type="sldNum" sz="quarter" idx="5"/>
          </p:nvPr>
        </p:nvSpPr>
        <p:spPr/>
        <p:txBody>
          <a:bodyPr/>
          <a:lstStyle/>
          <a:p>
            <a:fld id="{341AD7FA-DB81-4574-8F66-B83CD3A81831}" type="slidenum">
              <a:rPr lang="zh-CN" altLang="en-US" smtClean="0"/>
              <a:t>6</a:t>
            </a:fld>
            <a:endParaRPr lang="zh-CN" altLang="en-US"/>
          </a:p>
        </p:txBody>
      </p:sp>
    </p:spTree>
    <p:extLst>
      <p:ext uri="{BB962C8B-B14F-4D97-AF65-F5344CB8AC3E}">
        <p14:creationId xmlns:p14="http://schemas.microsoft.com/office/powerpoint/2010/main" val="1114862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针对这一挑战，传统方法通常将问题表述为参数估计任务，</a:t>
            </a:r>
            <a:endParaRPr lang="en-US" altLang="zh-CN" dirty="0"/>
          </a:p>
          <a:p>
            <a:r>
              <a:rPr lang="zh-CN" altLang="en-US" dirty="0"/>
              <a:t>并采用优化算法进行求解</a:t>
            </a:r>
            <a:r>
              <a:rPr lang="en-US" altLang="zh-CN" dirty="0"/>
              <a:t>~\cite{TSP2021ExtendedObjects}</a:t>
            </a:r>
            <a:r>
              <a:rPr lang="zh-CN" altLang="en-US" dirty="0"/>
              <a:t>。</a:t>
            </a:r>
            <a:endParaRPr lang="en-US" altLang="zh-CN" dirty="0"/>
          </a:p>
          <a:p>
            <a:endParaRPr lang="en-US" altLang="zh-CN" dirty="0"/>
          </a:p>
          <a:p>
            <a:r>
              <a:rPr lang="zh-CN" altLang="en-US" dirty="0"/>
              <a:t>然而，现有基于优化的  模型性能  高度依赖于精细的超参数调优</a:t>
            </a:r>
            <a:endParaRPr lang="en-US" altLang="zh-CN" dirty="0"/>
          </a:p>
          <a:p>
            <a:r>
              <a:rPr lang="zh-CN" altLang="en-US" dirty="0"/>
              <a:t>制约了实际应用。</a:t>
            </a:r>
            <a:endParaRPr lang="en-US" altLang="zh-CN" dirty="0"/>
          </a:p>
          <a:p>
            <a:r>
              <a:rPr lang="zh-CN" altLang="en-US" dirty="0"/>
              <a:t>此外，目标数量或位置的  变化进一步增加了 最优 超参数选择的难度，限制了这些方法的泛化能力和实用性</a:t>
            </a:r>
            <a:endParaRPr lang="en-US" altLang="zh-CN" dirty="0"/>
          </a:p>
          <a:p>
            <a:endParaRPr lang="en-US" altLang="zh-CN" dirty="0"/>
          </a:p>
          <a:p>
            <a:r>
              <a:rPr lang="zh-CN" altLang="en-US" dirty="0"/>
              <a:t>深度学习方法已彻底改变了图像超分辨率技术 </a:t>
            </a:r>
            <a:r>
              <a:rPr lang="en-US" altLang="zh-CN" dirty="0"/>
              <a:t>\cite{SPM2023Superresolution},</a:t>
            </a:r>
          </a:p>
          <a:p>
            <a:r>
              <a:rPr lang="en-US" altLang="zh-CN" dirty="0"/>
              <a:t> </a:t>
            </a:r>
            <a:r>
              <a:rPr lang="zh-CN" altLang="en-US" dirty="0"/>
              <a:t>然而，其在 </a:t>
            </a:r>
            <a:r>
              <a:rPr lang="en-US" altLang="zh-CN" dirty="0"/>
              <a:t>CSIST </a:t>
            </a:r>
            <a:r>
              <a:rPr lang="zh-CN" altLang="en-US" dirty="0"/>
              <a:t>解混中的应用尚未被探索，这主要归因于任务目标的根本差异以及生态系统限制。</a:t>
            </a:r>
            <a:endParaRPr lang="en-US" altLang="zh-CN" dirty="0"/>
          </a:p>
          <a:p>
            <a:r>
              <a:rPr lang="zh-CN" altLang="en-US" dirty="0"/>
              <a:t>与通过恢复高频细节来提升清晰度的通用超分辨率技术不同 </a:t>
            </a:r>
            <a:r>
              <a:rPr lang="en-US" altLang="zh-CN" dirty="0"/>
              <a:t>\cite{wu2024fully}</a:t>
            </a:r>
            <a:r>
              <a:rPr lang="zh-CN" altLang="en-US" dirty="0"/>
              <a:t>，</a:t>
            </a:r>
            <a:endParaRPr lang="en-US" altLang="zh-CN" dirty="0"/>
          </a:p>
          <a:p>
            <a:r>
              <a:rPr lang="en-US" altLang="zh-CN" dirty="0"/>
              <a:t>CSIST </a:t>
            </a:r>
            <a:r>
              <a:rPr lang="zh-CN" altLang="en-US" dirty="0"/>
              <a:t>解混需要精确估算重叠目标的数量、位置及辐射强度</a:t>
            </a:r>
            <a:r>
              <a:rPr lang="en-US" altLang="zh-CN" dirty="0"/>
              <a:t>——</a:t>
            </a:r>
            <a:r>
              <a:rPr lang="zh-CN" altLang="en-US" dirty="0"/>
              <a:t>本质上是将图像映射到特定目标的属性，而非传统的像素空间超分辨率。</a:t>
            </a:r>
            <a:endParaRPr lang="en-US" altLang="zh-CN" dirty="0"/>
          </a:p>
          <a:p>
            <a:endParaRPr lang="en-US" altLang="zh-CN" dirty="0"/>
          </a:p>
          <a:p>
            <a:endParaRPr lang="en-US" altLang="zh-CN" dirty="0"/>
          </a:p>
          <a:p>
            <a:r>
              <a:rPr lang="zh-CN" altLang="en-US" dirty="0"/>
              <a:t>这一挑战由于缺乏标准化基准数据集、专用评估指标和开源实现而变得更加严峻，极大地阻碍了该领域深度学习方法的研发与性能比较。</a:t>
            </a:r>
          </a:p>
        </p:txBody>
      </p:sp>
      <p:sp>
        <p:nvSpPr>
          <p:cNvPr id="4" name="灯片编号占位符 3"/>
          <p:cNvSpPr>
            <a:spLocks noGrp="1"/>
          </p:cNvSpPr>
          <p:nvPr>
            <p:ph type="sldNum" sz="quarter" idx="5"/>
          </p:nvPr>
        </p:nvSpPr>
        <p:spPr/>
        <p:txBody>
          <a:bodyPr/>
          <a:lstStyle/>
          <a:p>
            <a:fld id="{341AD7FA-DB81-4574-8F66-B83CD3A81831}" type="slidenum">
              <a:rPr lang="zh-CN" altLang="en-US" smtClean="0"/>
              <a:t>7</a:t>
            </a:fld>
            <a:endParaRPr lang="zh-CN" altLang="en-US"/>
          </a:p>
        </p:txBody>
      </p:sp>
    </p:spTree>
    <p:extLst>
      <p:ext uri="{BB962C8B-B14F-4D97-AF65-F5344CB8AC3E}">
        <p14:creationId xmlns:p14="http://schemas.microsoft.com/office/powerpoint/2010/main" val="154807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在本研究中，设定 </a:t>
            </a:r>
            <a:r>
              <a:rPr lang="en-US" altLang="zh-CN" dirty="0"/>
              <a:t>$\sigma_{\</a:t>
            </a:r>
            <a:r>
              <a:rPr lang="en-US" altLang="zh-CN" dirty="0" err="1"/>
              <a:t>mathrm</a:t>
            </a:r>
            <a:r>
              <a:rPr lang="en-US" altLang="zh-CN" dirty="0"/>
              <a:t>{PSF}}$ </a:t>
            </a:r>
            <a:r>
              <a:rPr lang="zh-CN" altLang="en-US" dirty="0"/>
              <a:t>为 </a:t>
            </a:r>
            <a:r>
              <a:rPr lang="en-US" altLang="zh-CN" dirty="0"/>
              <a:t>0.5 </a:t>
            </a:r>
            <a:r>
              <a:rPr lang="zh-CN" altLang="en-US" dirty="0"/>
              <a:t>像素。</a:t>
            </a:r>
            <a:endParaRPr lang="en-US" altLang="zh-CN" dirty="0"/>
          </a:p>
          <a:p>
            <a:r>
              <a:rPr lang="zh-CN" altLang="en-US" dirty="0"/>
              <a:t>我们的仿真实验涵盖了包含 </a:t>
            </a:r>
            <a:r>
              <a:rPr lang="en-US" altLang="zh-CN" dirty="0"/>
              <a:t>1 </a:t>
            </a:r>
            <a:r>
              <a:rPr lang="zh-CN" altLang="en-US" dirty="0"/>
              <a:t>至 </a:t>
            </a:r>
            <a:r>
              <a:rPr lang="en-US" altLang="zh-CN" dirty="0"/>
              <a:t>5 </a:t>
            </a:r>
            <a:r>
              <a:rPr lang="zh-CN" altLang="en-US" dirty="0"/>
              <a:t>个重叠目标的图像，</a:t>
            </a:r>
            <a:endParaRPr lang="en-US" altLang="zh-CN" dirty="0"/>
          </a:p>
          <a:p>
            <a:r>
              <a:rPr lang="zh-CN" altLang="en-US" dirty="0"/>
              <a:t>每个目标具有二维坐标和辐射强度信息（</a:t>
            </a:r>
            <a:r>
              <a:rPr lang="en-US" altLang="zh-CN" dirty="0"/>
              <a:t>220 </a:t>
            </a:r>
            <a:r>
              <a:rPr lang="zh-CN" altLang="en-US" dirty="0"/>
              <a:t>至 </a:t>
            </a:r>
            <a:r>
              <a:rPr lang="en-US" altLang="zh-CN" dirty="0"/>
              <a:t>250 </a:t>
            </a:r>
            <a:r>
              <a:rPr lang="zh-CN" altLang="en-US" dirty="0"/>
              <a:t>单位）。</a:t>
            </a:r>
            <a:endParaRPr lang="en-US" altLang="zh-CN" dirty="0"/>
          </a:p>
          <a:p>
            <a:r>
              <a:rPr lang="zh-CN" altLang="en-US" dirty="0"/>
              <a:t>目标集中在随机的 </a:t>
            </a:r>
            <a:r>
              <a:rPr lang="en-US" altLang="zh-CN" dirty="0"/>
              <a:t> </a:t>
            </a:r>
            <a:r>
              <a:rPr lang="zh-CN" altLang="en-US" dirty="0"/>
              <a:t>单个像素中，同时保持至少 </a:t>
            </a:r>
            <a:r>
              <a:rPr lang="en-US" altLang="zh-CN" dirty="0"/>
              <a:t>0.52 </a:t>
            </a:r>
            <a:r>
              <a:rPr lang="zh-CN" altLang="en-US" dirty="0"/>
              <a:t>瑞利单位的间距。</a:t>
            </a:r>
            <a:endParaRPr lang="en-US" altLang="zh-CN" dirty="0"/>
          </a:p>
          <a:p>
            <a:r>
              <a:rPr lang="zh-CN" altLang="en-US" dirty="0"/>
              <a:t>在此配置下，生成了一个包含 </a:t>
            </a:r>
            <a:r>
              <a:rPr lang="en-US" altLang="zh-CN" dirty="0"/>
              <a:t>100,000 </a:t>
            </a:r>
            <a:r>
              <a:rPr lang="zh-CN" altLang="en-US" dirty="0"/>
              <a:t>个样本的数据集</a:t>
            </a:r>
            <a:r>
              <a:rPr lang="en-US" altLang="zh-CN" dirty="0"/>
              <a:t>\</a:t>
            </a:r>
            <a:r>
              <a:rPr lang="en-US" altLang="zh-CN" dirty="0" err="1"/>
              <a:t>textbf</a:t>
            </a:r>
            <a:r>
              <a:rPr lang="en-US" altLang="zh-CN" dirty="0"/>
              <a:t>{CSIST-100K}</a:t>
            </a:r>
            <a:r>
              <a:rPr lang="zh-CN" altLang="en-US" dirty="0"/>
              <a:t>，其中 </a:t>
            </a:r>
            <a:r>
              <a:rPr lang="en-US" altLang="zh-CN" dirty="0"/>
              <a:t>80,000 </a:t>
            </a:r>
            <a:r>
              <a:rPr lang="zh-CN" altLang="en-US" dirty="0"/>
              <a:t>个样本构成训练集，剩余的 </a:t>
            </a:r>
            <a:r>
              <a:rPr lang="en-US" altLang="zh-CN" dirty="0"/>
              <a:t>20,000 </a:t>
            </a:r>
            <a:r>
              <a:rPr lang="zh-CN" altLang="en-US" dirty="0"/>
              <a:t>个样本平均分配给验证集和测试集。</a:t>
            </a:r>
            <a:endParaRPr lang="en-US" altLang="zh-CN" dirty="0"/>
          </a:p>
          <a:p>
            <a:endParaRPr lang="en-US" altLang="zh-CN" dirty="0"/>
          </a:p>
          <a:p>
            <a:r>
              <a:rPr lang="zh-CN" altLang="en-US" dirty="0"/>
              <a:t>首行分别是含 </a:t>
            </a:r>
            <a:r>
              <a:rPr lang="en-US" altLang="zh-CN" dirty="0"/>
              <a:t>1 </a:t>
            </a:r>
            <a:r>
              <a:rPr lang="zh-CN" altLang="en-US" dirty="0"/>
              <a:t>到 </a:t>
            </a:r>
            <a:r>
              <a:rPr lang="en-US" altLang="zh-CN" dirty="0"/>
              <a:t>5 </a:t>
            </a:r>
            <a:r>
              <a:rPr lang="zh-CN" altLang="en-US" dirty="0"/>
              <a:t>个目标的混叠情况，下三行是不同倍率分割的解混结果</a:t>
            </a:r>
            <a:endParaRPr lang="en-US" altLang="zh-CN" dirty="0"/>
          </a:p>
          <a:p>
            <a:r>
              <a:rPr lang="zh-CN" altLang="en-US" dirty="0"/>
              <a:t>如图 </a:t>
            </a:r>
            <a:r>
              <a:rPr lang="en-US" altLang="zh-CN" dirty="0"/>
              <a:t>~\ref{</a:t>
            </a:r>
            <a:r>
              <a:rPr lang="en-US" altLang="zh-CN" dirty="0" err="1"/>
              <a:t>fig:gallery</a:t>
            </a:r>
            <a:r>
              <a:rPr lang="en-US" altLang="zh-CN" dirty="0"/>
              <a:t>} </a:t>
            </a:r>
            <a:r>
              <a:rPr lang="zh-CN" altLang="en-US" dirty="0"/>
              <a:t>所示</a:t>
            </a:r>
            <a:r>
              <a:rPr lang="en-US" altLang="zh-CN" dirty="0"/>
              <a:t>, CSIST </a:t>
            </a:r>
            <a:r>
              <a:rPr lang="zh-CN" altLang="en-US" dirty="0"/>
              <a:t>会在像平面发生扩散，能量主要集中在 </a:t>
            </a:r>
            <a:r>
              <a:rPr lang="en-US" altLang="zh-CN" dirty="0"/>
              <a:t>$3 \times 3$ </a:t>
            </a:r>
            <a:r>
              <a:rPr lang="zh-CN" altLang="en-US" dirty="0"/>
              <a:t>像素区域内。这导致显著的混叠现象，使得确定目标的数量及其精确空间坐标变得极为困难。</a:t>
            </a:r>
          </a:p>
        </p:txBody>
      </p:sp>
      <p:sp>
        <p:nvSpPr>
          <p:cNvPr id="4" name="灯片编号占位符 3"/>
          <p:cNvSpPr>
            <a:spLocks noGrp="1"/>
          </p:cNvSpPr>
          <p:nvPr>
            <p:ph type="sldNum" sz="quarter" idx="5"/>
          </p:nvPr>
        </p:nvSpPr>
        <p:spPr/>
        <p:txBody>
          <a:bodyPr/>
          <a:lstStyle/>
          <a:p>
            <a:fld id="{341AD7FA-DB81-4574-8F66-B83CD3A81831}" type="slidenum">
              <a:rPr lang="zh-CN" altLang="en-US" smtClean="0"/>
              <a:t>8</a:t>
            </a:fld>
            <a:endParaRPr lang="zh-CN" altLang="en-US"/>
          </a:p>
        </p:txBody>
      </p:sp>
    </p:spTree>
    <p:extLst>
      <p:ext uri="{BB962C8B-B14F-4D97-AF65-F5344CB8AC3E}">
        <p14:creationId xmlns:p14="http://schemas.microsoft.com/office/powerpoint/2010/main" val="2126546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受通用目标检测中平均检测精度 </a:t>
            </a:r>
            <a:r>
              <a:rPr lang="en-US" altLang="zh-CN" dirty="0"/>
              <a:t>(*Mean Average Precision, mAP*) </a:t>
            </a:r>
            <a:r>
              <a:rPr lang="zh-CN" altLang="en-US" dirty="0"/>
              <a:t>指标的启发，</a:t>
            </a:r>
            <a:endParaRPr lang="en-US" altLang="zh-CN" dirty="0"/>
          </a:p>
          <a:p>
            <a:r>
              <a:rPr lang="zh-CN" altLang="en-US" dirty="0"/>
              <a:t>我们提出 **空间邻近目标平均精度</a:t>
            </a:r>
            <a:r>
              <a:rPr lang="en-US" altLang="zh-CN" dirty="0"/>
              <a:t>, CSO-mAP*) </a:t>
            </a:r>
            <a:r>
              <a:rPr lang="zh-CN" altLang="en-US" dirty="0"/>
              <a:t>，用于评估 *</a:t>
            </a:r>
            <a:r>
              <a:rPr lang="en-US" altLang="zh-CN" dirty="0"/>
              <a:t>CSIST* </a:t>
            </a:r>
            <a:r>
              <a:rPr lang="zh-CN" altLang="en-US" dirty="0"/>
              <a:t>检测的准确性。</a:t>
            </a:r>
            <a:endParaRPr lang="en-US" altLang="zh-CN" dirty="0"/>
          </a:p>
          <a:p>
            <a:r>
              <a:rPr lang="zh-CN" altLang="en-US" dirty="0"/>
              <a:t>并引入一个 *</a:t>
            </a:r>
            <a:r>
              <a:rPr lang="en-US" altLang="zh-CN" dirty="0"/>
              <a:t>CSO* </a:t>
            </a:r>
            <a:r>
              <a:rPr lang="zh-CN" altLang="en-US" dirty="0"/>
              <a:t>匹配准则，其中只有当预测点与真实目标距离小于某一阈值，并且真实目标没有与另一个强度更高的预测点匹配，才将其指定为 *</a:t>
            </a:r>
            <a:r>
              <a:rPr lang="en-US" altLang="zh-CN" dirty="0"/>
              <a:t>TP*</a:t>
            </a:r>
            <a:r>
              <a:rPr lang="zh-CN" altLang="en-US" dirty="0"/>
              <a:t>，</a:t>
            </a:r>
            <a:endParaRPr lang="en-US" altLang="zh-CN" dirty="0"/>
          </a:p>
          <a:p>
            <a:endParaRPr lang="en-US" altLang="zh-CN" dirty="0"/>
          </a:p>
          <a:p>
            <a:r>
              <a:rPr lang="zh-CN" altLang="en-US" dirty="0"/>
              <a:t>， </a:t>
            </a:r>
            <a:r>
              <a:rPr lang="en-US" altLang="zh-CN" dirty="0"/>
              <a:t>$$k = 1,2,3,4,5$$ , </a:t>
            </a:r>
            <a:r>
              <a:rPr lang="zh-CN" altLang="en-US" dirty="0"/>
              <a:t>用于控制所需的定位精度。</a:t>
            </a:r>
            <a:endParaRPr lang="en-US" altLang="zh-CN" dirty="0"/>
          </a:p>
          <a:p>
            <a:r>
              <a:rPr lang="zh-CN" altLang="en-US" dirty="0"/>
              <a:t>一旦预测被分类为真阳性 </a:t>
            </a:r>
            <a:r>
              <a:rPr lang="en-US" altLang="zh-CN" dirty="0"/>
              <a:t>(*TP*) </a:t>
            </a:r>
            <a:r>
              <a:rPr lang="zh-CN" altLang="en-US" dirty="0"/>
              <a:t>或假阳性 </a:t>
            </a:r>
            <a:r>
              <a:rPr lang="en-US" altLang="zh-CN" dirty="0"/>
              <a:t>(*FP*) </a:t>
            </a:r>
            <a:r>
              <a:rPr lang="zh-CN" altLang="en-US" dirty="0"/>
              <a:t>，将按照 *</a:t>
            </a:r>
            <a:r>
              <a:rPr lang="en-US" altLang="zh-CN" dirty="0"/>
              <a:t>COCO* </a:t>
            </a:r>
            <a:r>
              <a:rPr lang="zh-CN" altLang="en-US" dirty="0"/>
              <a:t>中的常见做法构建二进制列表，其中真阳性预测用 </a:t>
            </a:r>
            <a:r>
              <a:rPr lang="en-US" altLang="zh-CN" dirty="0"/>
              <a:t>1 </a:t>
            </a:r>
            <a:r>
              <a:rPr lang="zh-CN" altLang="en-US" dirty="0"/>
              <a:t>表示，假阳性预测用 </a:t>
            </a:r>
            <a:r>
              <a:rPr lang="en-US" altLang="zh-CN" dirty="0"/>
              <a:t>0 </a:t>
            </a:r>
            <a:r>
              <a:rPr lang="zh-CN" altLang="en-US" dirty="0"/>
              <a:t>表示。通</a:t>
            </a:r>
            <a:endParaRPr lang="en-US" altLang="zh-CN" dirty="0"/>
          </a:p>
          <a:p>
            <a:r>
              <a:rPr lang="zh-CN" altLang="en-US" dirty="0"/>
              <a:t>过动态调整检测亮度阈值，可获得一系列精确度和召回率值，从而形成 *</a:t>
            </a:r>
            <a:r>
              <a:rPr lang="en-US" altLang="zh-CN" dirty="0"/>
              <a:t>PR* </a:t>
            </a:r>
            <a:r>
              <a:rPr lang="zh-CN" altLang="en-US" dirty="0"/>
              <a:t>曲线。计算 </a:t>
            </a:r>
            <a:r>
              <a:rPr lang="en-US" altLang="zh-CN" dirty="0"/>
              <a:t>PR </a:t>
            </a:r>
            <a:r>
              <a:rPr lang="zh-CN" altLang="en-US" dirty="0"/>
              <a:t>曲线下的面积获得平均精确度（*</a:t>
            </a:r>
            <a:r>
              <a:rPr lang="en-US" altLang="zh-CN" dirty="0"/>
              <a:t>AP*</a:t>
            </a:r>
            <a:r>
              <a:rPr lang="zh-CN" altLang="en-US" dirty="0"/>
              <a:t>），</a:t>
            </a:r>
            <a:endParaRPr lang="en-US" altLang="zh-CN" dirty="0"/>
          </a:p>
          <a:p>
            <a:r>
              <a:rPr lang="zh-CN" altLang="en-US" dirty="0"/>
              <a:t>对模型在不同灰度阈值下的性能进行综合评估，有效总结了精确度与召回率之间的权衡关系。这里的距离阈值设置为</a:t>
            </a:r>
            <a:r>
              <a:rPr lang="en-US" altLang="zh-CN" dirty="0"/>
              <a:t>$\</a:t>
            </a:r>
            <a:r>
              <a:rPr lang="en-US" altLang="zh-CN" dirty="0" err="1"/>
              <a:t>delta_k</a:t>
            </a:r>
            <a:r>
              <a:rPr lang="en-US" altLang="zh-CN" dirty="0"/>
              <a:t> \in \left\right\}$$ </a:t>
            </a:r>
            <a:r>
              <a:rPr lang="zh-CN" altLang="en-US" dirty="0"/>
              <a:t>是一系列距离阈值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 </a:t>
            </a:r>
            <a:r>
              <a:rPr lang="en-US" altLang="zh-CN" dirty="0"/>
              <a:t>(*CSO-mAP*)</a:t>
            </a:r>
            <a:r>
              <a:rPr lang="zh-CN" altLang="en-US" dirty="0"/>
              <a:t>，</a:t>
            </a:r>
            <a:endParaRPr lang="en-US" altLang="zh-CN" dirty="0"/>
          </a:p>
          <a:p>
            <a:r>
              <a:rPr lang="zh-CN" altLang="en-US" dirty="0"/>
              <a:t>是通过对不同距离阈值 </a:t>
            </a:r>
            <a:r>
              <a:rPr lang="en-US" altLang="zh-CN" dirty="0"/>
              <a:t>$$\</a:t>
            </a:r>
            <a:r>
              <a:rPr lang="en-US" altLang="zh-CN" dirty="0" err="1"/>
              <a:t>delta_k</a:t>
            </a:r>
            <a:r>
              <a:rPr lang="en-US" altLang="zh-CN" dirty="0"/>
              <a:t>$$ </a:t>
            </a:r>
            <a:r>
              <a:rPr lang="zh-CN" altLang="en-US" dirty="0"/>
              <a:t>下计算的 *</a:t>
            </a:r>
            <a:r>
              <a:rPr lang="en-US" altLang="zh-CN" dirty="0"/>
              <a:t>AP* </a:t>
            </a:r>
            <a:r>
              <a:rPr lang="zh-CN" altLang="en-US" dirty="0"/>
              <a:t>取平均值，平衡了不同的检测精度需求。 我们的实验设置阈值为  </a:t>
            </a:r>
            <a:r>
              <a:rPr lang="en-US" altLang="zh-CN" dirty="0"/>
              <a:t>\{ 0.05, 0.1, 0.15, 0.2, 0.25</a:t>
            </a:r>
            <a:endParaRPr lang="zh-CN" altLang="en-US" dirty="0"/>
          </a:p>
        </p:txBody>
      </p:sp>
      <p:sp>
        <p:nvSpPr>
          <p:cNvPr id="4" name="灯片编号占位符 3"/>
          <p:cNvSpPr>
            <a:spLocks noGrp="1"/>
          </p:cNvSpPr>
          <p:nvPr>
            <p:ph type="sldNum" sz="quarter" idx="5"/>
          </p:nvPr>
        </p:nvSpPr>
        <p:spPr/>
        <p:txBody>
          <a:bodyPr/>
          <a:lstStyle/>
          <a:p>
            <a:fld id="{341AD7FA-DB81-4574-8F66-B83CD3A81831}" type="slidenum">
              <a:rPr lang="zh-CN" altLang="en-US" smtClean="0"/>
              <a:t>9</a:t>
            </a:fld>
            <a:endParaRPr lang="zh-CN" altLang="en-US"/>
          </a:p>
        </p:txBody>
      </p:sp>
    </p:spTree>
    <p:extLst>
      <p:ext uri="{BB962C8B-B14F-4D97-AF65-F5344CB8AC3E}">
        <p14:creationId xmlns:p14="http://schemas.microsoft.com/office/powerpoint/2010/main" val="1918085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rokcv.ai/author/shengdong-ha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11867B71-59B1-4177-9EA7-EE0BA529FD20}"/>
              </a:ext>
            </a:extLst>
          </p:cNvPr>
          <p:cNvSpPr>
            <a:spLocks noGrp="1"/>
          </p:cNvSpPr>
          <p:nvPr>
            <p:ph type="body" sz="quarter" idx="3" hasCustomPrompt="1"/>
          </p:nvPr>
        </p:nvSpPr>
        <p:spPr>
          <a:xfrm>
            <a:off x="-8255" y="0"/>
            <a:ext cx="12204700" cy="3111500"/>
          </a:xfrm>
          <a:prstGeom prst="rect">
            <a:avLst/>
          </a:prstGeom>
          <a:solidFill>
            <a:srgbClr val="1C4682">
              <a:alpha val="100000"/>
            </a:srgbClr>
          </a:solidFill>
        </p:spPr>
        <p:txBody>
          <a:bodyPr wrap="square" lIns="91440" tIns="45720" rIns="91440" bIns="45720" anchor="ctr">
            <a:spAutoFit/>
          </a:bodyPr>
          <a:lstStyle>
            <a:lvl1pPr algn="ctr">
              <a:lnSpc>
                <a:spcPct val="91666"/>
              </a:lnSpc>
              <a:defRPr sz="5400" b="1" i="0" u="none" strike="noStrike" spc="0">
                <a:solidFill>
                  <a:srgbClr val="FFFFFF">
                    <a:alpha val="100000"/>
                  </a:srgbClr>
                </a:solidFill>
                <a:latin typeface="Calibri"/>
              </a:defRPr>
            </a:lvl1pPr>
          </a:lstStyle>
          <a:p>
            <a:pPr indent="0" algn="ctr">
              <a:lnSpc>
                <a:spcPct val="91666"/>
              </a:lnSpc>
            </a:pPr>
            <a:endParaRPr dirty="0"/>
          </a:p>
          <a:p>
            <a:pPr indent="0" algn="ctr">
              <a:lnSpc>
                <a:spcPct val="91666"/>
              </a:lnSpc>
            </a:pPr>
            <a:r>
              <a:rPr lang="en-US" sz="5400" b="1" i="0" u="none" strike="noStrike" dirty="0">
                <a:solidFill>
                  <a:srgbClr val="D5F6F0"/>
                </a:solidFill>
                <a:latin typeface="Calibri"/>
                <a:ea typeface="Calibri"/>
                <a:cs typeface="Calibri"/>
                <a:sym typeface="Calibri"/>
              </a:rPr>
              <a:t>[ICCV 2025]</a:t>
            </a:r>
            <a:r>
              <a:rPr lang="en-US" sz="5400" b="1" i="0" u="none" strike="noStrike" dirty="0">
                <a:solidFill>
                  <a:srgbClr val="FFFFFF"/>
                </a:solidFill>
                <a:latin typeface="Calibri"/>
                <a:ea typeface="Calibri"/>
                <a:cs typeface="Calibri"/>
                <a:sym typeface="Calibri"/>
              </a:rPr>
              <a:t> DISTA-Net: Dynamic Closely-Spaced Infrared Small Target Unmixing</a:t>
            </a:r>
          </a:p>
          <a:p>
            <a:pPr indent="0" algn="ctr">
              <a:lnSpc>
                <a:spcPct val="91666"/>
              </a:lnSpc>
            </a:pPr>
            <a:endParaRPr lang="en-US" sz="5400" b="1" i="0" u="none" strike="noStrike" dirty="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321081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D9F75-3ACA-423D-ABF5-F2591C0F7C75}"/>
              </a:ext>
            </a:extLst>
          </p:cNvPr>
          <p:cNvSpPr>
            <a:spLocks noGrp="1"/>
          </p:cNvSpPr>
          <p:nvPr>
            <p:ph type="title"/>
          </p:nvPr>
        </p:nvSpPr>
        <p:spPr>
          <a:xfrm>
            <a:off x="0" y="1"/>
            <a:ext cx="12192000" cy="613774"/>
          </a:xfrm>
          <a:solidFill>
            <a:srgbClr val="2F5597"/>
          </a:solidFill>
        </p:spPr>
        <p:txBody>
          <a:bodyPr>
            <a:noAutofit/>
          </a:bodyPr>
          <a:lstStyle>
            <a:lvl1pPr>
              <a:defRPr sz="4000">
                <a:solidFill>
                  <a:schemeClr val="bg1">
                    <a:lumMod val="95000"/>
                  </a:schemeClr>
                </a:solidFill>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468C5B83-0696-4BE0-83D1-660B3C0BCC26}"/>
              </a:ext>
            </a:extLst>
          </p:cNvPr>
          <p:cNvSpPr>
            <a:spLocks noGrp="1"/>
          </p:cNvSpPr>
          <p:nvPr>
            <p:ph idx="1"/>
          </p:nvPr>
        </p:nvSpPr>
        <p:spPr>
          <a:xfrm>
            <a:off x="175364" y="701458"/>
            <a:ext cx="11805782" cy="574318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3" name="日期占位符 12">
            <a:extLst>
              <a:ext uri="{FF2B5EF4-FFF2-40B4-BE49-F238E27FC236}">
                <a16:creationId xmlns:a16="http://schemas.microsoft.com/office/drawing/2014/main" id="{1E5FEB81-5DEE-487C-A700-6B4A9E34F024}"/>
              </a:ext>
            </a:extLst>
          </p:cNvPr>
          <p:cNvSpPr>
            <a:spLocks noGrp="1"/>
          </p:cNvSpPr>
          <p:nvPr>
            <p:ph type="dt" sz="half" idx="10"/>
          </p:nvPr>
        </p:nvSpPr>
        <p:spPr>
          <a:xfrm>
            <a:off x="0" y="6492874"/>
            <a:ext cx="3581400" cy="365125"/>
          </a:xfrm>
          <a:solidFill>
            <a:srgbClr val="2E75B6"/>
          </a:solidFill>
        </p:spPr>
        <p:txBody>
          <a:bodyPr/>
          <a:lstStyle>
            <a:lvl1pPr algn="ctr">
              <a:defRPr/>
            </a:lvl1pPr>
          </a:lstStyle>
          <a:p>
            <a:r>
              <a:rPr lang="en-US" altLang="zh-CN" b="1" dirty="0">
                <a:solidFill>
                  <a:srgbClr val="FFFFFF"/>
                </a:solidFill>
                <a:ea typeface="Times New Roman"/>
                <a:cs typeface="Times New Roman"/>
                <a:sym typeface="Times New Roman"/>
                <a:hlinkClick r:id="rId2"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2"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2"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14" name="页脚占位符 13">
            <a:extLst>
              <a:ext uri="{FF2B5EF4-FFF2-40B4-BE49-F238E27FC236}">
                <a16:creationId xmlns:a16="http://schemas.microsoft.com/office/drawing/2014/main" id="{D4B133F2-C608-42F8-8A56-C48BE54CAF1A}"/>
              </a:ext>
            </a:extLst>
          </p:cNvPr>
          <p:cNvSpPr>
            <a:spLocks noGrp="1"/>
          </p:cNvSpPr>
          <p:nvPr>
            <p:ph type="ftr" sz="quarter" idx="11"/>
          </p:nvPr>
        </p:nvSpPr>
        <p:spPr>
          <a:xfrm>
            <a:off x="3581400" y="6492874"/>
            <a:ext cx="6859044" cy="365125"/>
          </a:xfrm>
          <a:solidFill>
            <a:srgbClr val="2F5597"/>
          </a:solidFill>
        </p:spPr>
        <p:txBody>
          <a:bodyPr/>
          <a:lstStyle>
            <a:lvl1pPr>
              <a:defRPr b="1"/>
            </a:lvl1pPr>
          </a:lstStyle>
          <a:p>
            <a:r>
              <a:rPr lang="en-US" altLang="zh-CN" dirty="0">
                <a:solidFill>
                  <a:srgbClr val="FFFFFF"/>
                </a:solidFill>
                <a:ea typeface="Calibri"/>
                <a:cs typeface="Times New Roman" panose="02020603050405020304" pitchFamily="18" charset="0"/>
                <a:sym typeface="Calibri"/>
              </a:rPr>
              <a:t>DISTA-Net: </a:t>
            </a:r>
            <a:r>
              <a:rPr lang="en-US" altLang="zh-CN" dirty="0" err="1">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15" name="灯片编号占位符 14">
            <a:extLst>
              <a:ext uri="{FF2B5EF4-FFF2-40B4-BE49-F238E27FC236}">
                <a16:creationId xmlns:a16="http://schemas.microsoft.com/office/drawing/2014/main" id="{009A5261-C8A5-437D-892D-FCBC8CD80F37}"/>
              </a:ext>
            </a:extLst>
          </p:cNvPr>
          <p:cNvSpPr>
            <a:spLocks noGrp="1"/>
          </p:cNvSpPr>
          <p:nvPr>
            <p:ph type="sldNum" sz="quarter" idx="12"/>
          </p:nvPr>
        </p:nvSpPr>
        <p:spPr>
          <a:xfrm>
            <a:off x="10440444" y="6492874"/>
            <a:ext cx="1751556" cy="365125"/>
          </a:xfrm>
          <a:solidFill>
            <a:srgbClr val="203864"/>
          </a:solidFill>
        </p:spPr>
        <p:txBody>
          <a:bodyPr/>
          <a:lstStyle>
            <a:lvl1pPr algn="ctr">
              <a:defRPr>
                <a:solidFill>
                  <a:schemeClr val="bg1"/>
                </a:solidFill>
                <a:latin typeface="+mn-lt"/>
              </a:defRPr>
            </a:lvl1pPr>
          </a:lstStyle>
          <a:p>
            <a:fld id="{B8AAA92B-FE95-4EA0-A228-252CCF87D5D4}" type="slidenum">
              <a:rPr lang="zh-CN" altLang="en-US" smtClean="0"/>
              <a:pPr/>
              <a:t>‹#›</a:t>
            </a:fld>
            <a:endParaRPr lang="zh-CN" altLang="en-US" dirty="0"/>
          </a:p>
        </p:txBody>
      </p:sp>
    </p:spTree>
    <p:extLst>
      <p:ext uri="{BB962C8B-B14F-4D97-AF65-F5344CB8AC3E}">
        <p14:creationId xmlns:p14="http://schemas.microsoft.com/office/powerpoint/2010/main" val="16972236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E29EF55-A20D-4745-AB45-346426C1AB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3489303-BDDF-4824-B067-D2D6293D9D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BF9FF43-9748-4DCD-9349-995240B202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dirty="0"/>
              <a:t>Shengdong Han</a:t>
            </a:r>
            <a:endParaRPr lang="zh-CN" altLang="en-US" dirty="0"/>
          </a:p>
        </p:txBody>
      </p:sp>
      <p:sp>
        <p:nvSpPr>
          <p:cNvPr id="5" name="页脚占位符 4">
            <a:extLst>
              <a:ext uri="{FF2B5EF4-FFF2-40B4-BE49-F238E27FC236}">
                <a16:creationId xmlns:a16="http://schemas.microsoft.com/office/drawing/2014/main" id="{4B20DA7A-3611-4338-93F7-3937ED3DF6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论文</a:t>
            </a:r>
          </a:p>
        </p:txBody>
      </p:sp>
      <p:sp>
        <p:nvSpPr>
          <p:cNvPr id="6" name="灯片编号占位符 5">
            <a:extLst>
              <a:ext uri="{FF2B5EF4-FFF2-40B4-BE49-F238E27FC236}">
                <a16:creationId xmlns:a16="http://schemas.microsoft.com/office/drawing/2014/main" id="{406FA6DA-69A6-4469-9D59-29FB33837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AA92B-FE95-4EA0-A228-252CCF87D5D4}" type="slidenum">
              <a:rPr lang="zh-CN" altLang="en-US" smtClean="0"/>
              <a:t>‹#›</a:t>
            </a:fld>
            <a:endParaRPr lang="zh-CN" altLang="en-US"/>
          </a:p>
        </p:txBody>
      </p:sp>
    </p:spTree>
    <p:extLst>
      <p:ext uri="{BB962C8B-B14F-4D97-AF65-F5344CB8AC3E}">
        <p14:creationId xmlns:p14="http://schemas.microsoft.com/office/powerpoint/2010/main" val="134402079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GrokCV/GrokCSO" TargetMode="External"/><Relationship Id="rId4" Type="http://schemas.openxmlformats.org/officeDocument/2006/relationships/hyperlink" Target="https://arxiv.org/abs/2505.19148"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grokcv.ai/author/shengdong-han/" TargetMode="External"/><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320.pn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hyperlink" Target="https://grokcv.ai/author/shengdong-han/" TargetMode="External"/><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9" Type="http://schemas.openxmlformats.org/officeDocument/2006/relationships/image" Target="../media/image135.png"/><Relationship Id="rId34" Type="http://schemas.openxmlformats.org/officeDocument/2006/relationships/image" Target="../media/image116.png"/><Relationship Id="rId42" Type="http://schemas.openxmlformats.org/officeDocument/2006/relationships/image" Target="../media/image1230.png"/><Relationship Id="rId47" Type="http://schemas.openxmlformats.org/officeDocument/2006/relationships/image" Target="../media/image159.png"/><Relationship Id="rId50" Type="http://schemas.openxmlformats.org/officeDocument/2006/relationships/image" Target="../media/image161.png"/><Relationship Id="rId55" Type="http://schemas.openxmlformats.org/officeDocument/2006/relationships/image" Target="../media/image450.png"/><Relationship Id="rId63" Type="http://schemas.openxmlformats.org/officeDocument/2006/relationships/image" Target="../media/image53.png"/><Relationship Id="rId68" Type="http://schemas.openxmlformats.org/officeDocument/2006/relationships/image" Target="../media/image57.png"/><Relationship Id="rId7" Type="http://schemas.openxmlformats.org/officeDocument/2006/relationships/image" Target="../media/image47.png"/><Relationship Id="rId2" Type="http://schemas.openxmlformats.org/officeDocument/2006/relationships/notesSlide" Target="../notesSlides/notesSlide12.xml"/><Relationship Id="rId41" Type="http://schemas.openxmlformats.org/officeDocument/2006/relationships/image" Target="../media/image154.png"/><Relationship Id="rId54" Type="http://schemas.openxmlformats.org/officeDocument/2006/relationships/image" Target="../media/image440.png"/><Relationship Id="rId6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6.png"/><Relationship Id="rId37" Type="http://schemas.openxmlformats.org/officeDocument/2006/relationships/image" Target="../media/image1220.png"/><Relationship Id="rId40" Type="http://schemas.openxmlformats.org/officeDocument/2006/relationships/image" Target="../media/image126.png"/><Relationship Id="rId45" Type="http://schemas.openxmlformats.org/officeDocument/2006/relationships/image" Target="../media/image172.png"/><Relationship Id="rId53" Type="http://schemas.openxmlformats.org/officeDocument/2006/relationships/image" Target="../media/image164.png"/><Relationship Id="rId58" Type="http://schemas.openxmlformats.org/officeDocument/2006/relationships/image" Target="../media/image480.png"/><Relationship Id="rId66" Type="http://schemas.openxmlformats.org/officeDocument/2006/relationships/image" Target="../media/image56.png"/><Relationship Id="rId5" Type="http://schemas.openxmlformats.org/officeDocument/2006/relationships/image" Target="../media/image410.png"/><Relationship Id="rId36" Type="http://schemas.openxmlformats.org/officeDocument/2006/relationships/image" Target="../media/image152.png"/><Relationship Id="rId49" Type="http://schemas.openxmlformats.org/officeDocument/2006/relationships/image" Target="../media/image1250.png"/><Relationship Id="rId57" Type="http://schemas.openxmlformats.org/officeDocument/2006/relationships/image" Target="../media/image470.png"/><Relationship Id="rId61" Type="http://schemas.openxmlformats.org/officeDocument/2006/relationships/image" Target="../media/image48.png"/><Relationship Id="rId44" Type="http://schemas.openxmlformats.org/officeDocument/2006/relationships/image" Target="../media/image1241.png"/><Relationship Id="rId52" Type="http://schemas.openxmlformats.org/officeDocument/2006/relationships/image" Target="../media/image163.png"/><Relationship Id="rId60" Type="http://schemas.openxmlformats.org/officeDocument/2006/relationships/image" Target="../media/image50.png"/><Relationship Id="rId65" Type="http://schemas.openxmlformats.org/officeDocument/2006/relationships/image" Target="../media/image55.png"/><Relationship Id="rId4" Type="http://schemas.openxmlformats.org/officeDocument/2006/relationships/image" Target="../media/image45.png"/><Relationship Id="rId35" Type="http://schemas.openxmlformats.org/officeDocument/2006/relationships/image" Target="../media/image1210.png"/><Relationship Id="rId43" Type="http://schemas.openxmlformats.org/officeDocument/2006/relationships/image" Target="../media/image156.png"/><Relationship Id="rId48" Type="http://schemas.openxmlformats.org/officeDocument/2006/relationships/image" Target="../media/image160.png"/><Relationship Id="rId56" Type="http://schemas.openxmlformats.org/officeDocument/2006/relationships/image" Target="../media/image460.png"/><Relationship Id="rId64" Type="http://schemas.openxmlformats.org/officeDocument/2006/relationships/image" Target="../media/image54.png"/><Relationship Id="rId51" Type="http://schemas.openxmlformats.org/officeDocument/2006/relationships/image" Target="../media/image1281.png"/><Relationship Id="rId3" Type="http://schemas.openxmlformats.org/officeDocument/2006/relationships/hyperlink" Target="https://grokcv.ai/author/shengdong-han/" TargetMode="External"/><Relationship Id="rId38" Type="http://schemas.openxmlformats.org/officeDocument/2006/relationships/image" Target="../media/image170.png"/><Relationship Id="rId46" Type="http://schemas.openxmlformats.org/officeDocument/2006/relationships/image" Target="../media/image158.png"/><Relationship Id="rId59" Type="http://schemas.openxmlformats.org/officeDocument/2006/relationships/image" Target="../media/image49.png"/><Relationship Id="rId67"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hyperlink" Target="https://grokcv.ai/author/shengdong-ha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hyperlink" Target="https://grokcv.ai/author/shengdong-ha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hyperlink" Target="https://grokcv.ai/author/shengdong-ha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hyperlink" Target="https://grokcv.ai/author/shengdong-ha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arxiv.org/abs/2505.19148"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rokcv.ai/author/shengdong-ha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rokcv.ai/author/shengdong-han/" TargetMode="External"/><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rokcv.ai/author/shengdong-ha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grokcv.ai/author/shengdong-han/" TargetMode="External"/><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hyperlink" Target="https://grokcv.ai/author/shengdong-han/" TargetMode="External"/><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grokcv.ai/author/shengdong-ha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hyperlink" Target="https://grokcv.ai/author/shengdong-ha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grokcv.ai/author/shengdong-han/" TargetMode="External"/><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C855A7B-A418-4107-B02F-9759C029E416}"/>
              </a:ext>
            </a:extLst>
          </p:cNvPr>
          <p:cNvSpPr>
            <a:spLocks noGrp="1"/>
          </p:cNvSpPr>
          <p:nvPr>
            <p:ph type="body" sz="quarter" idx="3"/>
          </p:nvPr>
        </p:nvSpPr>
        <p:spPr>
          <a:xfrm>
            <a:off x="-8255" y="0"/>
            <a:ext cx="12204700" cy="3228777"/>
          </a:xfrm>
        </p:spPr>
        <p:txBody>
          <a:bodyPr/>
          <a:lstStyle/>
          <a:p>
            <a:pPr marL="0" indent="0">
              <a:buNone/>
            </a:pPr>
            <a:r>
              <a:rPr lang="en-US" altLang="zh-CN" sz="5400" b="1" i="0" u="none" strike="noStrike" dirty="0">
                <a:solidFill>
                  <a:srgbClr val="D5F6F0"/>
                </a:solidFill>
                <a:latin typeface="Calibri"/>
                <a:ea typeface="Calibri"/>
                <a:cs typeface="Calibri"/>
                <a:sym typeface="Calibri"/>
              </a:rPr>
              <a:t>[ICCV 2025]</a:t>
            </a:r>
            <a:r>
              <a:rPr lang="en-US" altLang="zh-CN" sz="5400" b="1" i="0" u="none" strike="noStrike" dirty="0">
                <a:solidFill>
                  <a:srgbClr val="FFFFFF"/>
                </a:solidFill>
                <a:latin typeface="Calibri"/>
                <a:ea typeface="Calibri"/>
                <a:cs typeface="Calibri"/>
                <a:sym typeface="Calibri"/>
              </a:rPr>
              <a:t> DISTA-Net: Dynamic Closely-Spaced Infrared Small Target Unmixing</a:t>
            </a:r>
          </a:p>
        </p:txBody>
      </p:sp>
      <p:pic>
        <p:nvPicPr>
          <p:cNvPr id="5" name="图片 4">
            <a:extLst>
              <a:ext uri="{FF2B5EF4-FFF2-40B4-BE49-F238E27FC236}">
                <a16:creationId xmlns:a16="http://schemas.microsoft.com/office/drawing/2014/main" id="{B4A39AF5-10F6-424A-A5D3-A073A8D3F42D}"/>
              </a:ext>
            </a:extLst>
          </p:cNvPr>
          <p:cNvPicPr>
            <a:picLocks noChangeAspect="1"/>
          </p:cNvPicPr>
          <p:nvPr/>
        </p:nvPicPr>
        <p:blipFill rotWithShape="1">
          <a:blip r:embed="rId3"/>
          <a:srcRect r="72863"/>
          <a:stretch/>
        </p:blipFill>
        <p:spPr>
          <a:xfrm>
            <a:off x="2173567" y="3838840"/>
            <a:ext cx="2211689" cy="2190127"/>
          </a:xfrm>
          <a:prstGeom prst="rect">
            <a:avLst/>
          </a:prstGeom>
        </p:spPr>
      </p:pic>
      <p:sp>
        <p:nvSpPr>
          <p:cNvPr id="3" name="文本框 2">
            <a:extLst>
              <a:ext uri="{FF2B5EF4-FFF2-40B4-BE49-F238E27FC236}">
                <a16:creationId xmlns:a16="http://schemas.microsoft.com/office/drawing/2014/main" id="{26E16D4C-D8D3-478E-BD4E-BFF772467C47}"/>
              </a:ext>
            </a:extLst>
          </p:cNvPr>
          <p:cNvSpPr txBox="1"/>
          <p:nvPr/>
        </p:nvSpPr>
        <p:spPr>
          <a:xfrm>
            <a:off x="5096172" y="3969603"/>
            <a:ext cx="6159122" cy="1261884"/>
          </a:xfrm>
          <a:prstGeom prst="rect">
            <a:avLst/>
          </a:prstGeom>
          <a:noFill/>
        </p:spPr>
        <p:txBody>
          <a:bodyPr wrap="none" rtlCol="0">
            <a:spAutoFit/>
          </a:bodyPr>
          <a:lstStyle/>
          <a:p>
            <a:r>
              <a:rPr lang="en-US" altLang="zh-CN" sz="2800" b="1" dirty="0"/>
              <a:t>Shengdong Han</a:t>
            </a:r>
          </a:p>
          <a:p>
            <a:r>
              <a:rPr lang="en-US" altLang="zh-CN" sz="2400" b="1" dirty="0">
                <a:solidFill>
                  <a:schemeClr val="bg2">
                    <a:lumMod val="50000"/>
                  </a:schemeClr>
                </a:solidFill>
              </a:rPr>
              <a:t>arXiv</a:t>
            </a:r>
            <a:r>
              <a:rPr lang="en-US" altLang="zh-CN" sz="2400" b="1" dirty="0"/>
              <a:t> </a:t>
            </a:r>
            <a:r>
              <a:rPr lang="en-US" altLang="zh-CN" sz="2400" b="1" dirty="0">
                <a:hlinkClick r:id="rId4">
                  <a:extLst>
                    <a:ext uri="{A12FA001-AC4F-418D-AE19-62706E023703}">
                      <ahyp:hlinkClr xmlns:ahyp="http://schemas.microsoft.com/office/drawing/2018/hyperlinkcolor" val="tx"/>
                    </a:ext>
                  </a:extLst>
                </a:hlinkClick>
              </a:rPr>
              <a:t>https://arxiv.org/abs/2505.19148</a:t>
            </a:r>
            <a:endParaRPr lang="en-US" altLang="zh-CN" sz="2400" b="1" dirty="0"/>
          </a:p>
          <a:p>
            <a:r>
              <a:rPr lang="en-US" altLang="zh-CN" sz="2400" b="1" dirty="0">
                <a:solidFill>
                  <a:schemeClr val="bg2">
                    <a:lumMod val="50000"/>
                  </a:schemeClr>
                </a:solidFill>
              </a:rPr>
              <a:t>Code</a:t>
            </a:r>
            <a:r>
              <a:rPr lang="en-US" altLang="zh-CN" sz="2400" b="1" dirty="0"/>
              <a:t>  </a:t>
            </a:r>
            <a:r>
              <a:rPr lang="en-US" altLang="zh-CN" sz="2400" b="1" dirty="0">
                <a:hlinkClick r:id="rId5">
                  <a:extLst>
                    <a:ext uri="{A12FA001-AC4F-418D-AE19-62706E023703}">
                      <ahyp:hlinkClr xmlns:ahyp="http://schemas.microsoft.com/office/drawing/2018/hyperlinkcolor" val="tx"/>
                    </a:ext>
                  </a:extLst>
                </a:hlinkClick>
              </a:rPr>
              <a:t>https://github.com/GrokCV/GrokCSO</a:t>
            </a:r>
            <a:r>
              <a:rPr lang="en-US" altLang="zh-CN" sz="2400" b="1" dirty="0"/>
              <a:t> </a:t>
            </a:r>
          </a:p>
        </p:txBody>
      </p:sp>
    </p:spTree>
    <p:extLst>
      <p:ext uri="{BB962C8B-B14F-4D97-AF65-F5344CB8AC3E}">
        <p14:creationId xmlns:p14="http://schemas.microsoft.com/office/powerpoint/2010/main" val="1073380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78D14-8F69-49DC-BAF6-B9196128C57E}"/>
              </a:ext>
            </a:extLst>
          </p:cNvPr>
          <p:cNvSpPr>
            <a:spLocks noGrp="1"/>
          </p:cNvSpPr>
          <p:nvPr>
            <p:ph type="title"/>
          </p:nvPr>
        </p:nvSpPr>
        <p:spPr/>
        <p:txBody>
          <a:bodyPr/>
          <a:lstStyle/>
          <a:p>
            <a:r>
              <a:rPr lang="en-US" altLang="zh-CN" sz="4000" b="0" i="0" u="none" strike="noStrike" dirty="0">
                <a:solidFill>
                  <a:srgbClr val="FFFFFF"/>
                </a:solidFill>
                <a:latin typeface="+mn-lt"/>
                <a:ea typeface="Calibri"/>
                <a:cs typeface="Calibri"/>
                <a:sym typeface="Calibri"/>
              </a:rPr>
              <a:t>Sparse Reconstruction</a:t>
            </a:r>
            <a:endParaRPr lang="zh-CN" altLang="en-US" dirty="0">
              <a:latin typeface="+mn-lt"/>
            </a:endParaRPr>
          </a:p>
        </p:txBody>
      </p:sp>
      <p:sp>
        <p:nvSpPr>
          <p:cNvPr id="3" name="内容占位符 2">
            <a:extLst>
              <a:ext uri="{FF2B5EF4-FFF2-40B4-BE49-F238E27FC236}">
                <a16:creationId xmlns:a16="http://schemas.microsoft.com/office/drawing/2014/main" id="{B9FFBF70-0FEE-4041-B4C0-B152695F7B37}"/>
              </a:ext>
            </a:extLst>
          </p:cNvPr>
          <p:cNvSpPr>
            <a:spLocks noGrp="1"/>
          </p:cNvSpPr>
          <p:nvPr>
            <p:ph idx="1"/>
          </p:nvPr>
        </p:nvSpPr>
        <p:spPr/>
        <p:txBody>
          <a:bodyPr/>
          <a:lstStyle/>
          <a:p>
            <a:r>
              <a:rPr lang="zh-CN" altLang="en-US" dirty="0"/>
              <a:t>通过亚像素划分将 </a:t>
            </a:r>
            <a:r>
              <a:rPr lang="en-US" altLang="zh-CN" dirty="0"/>
              <a:t>CSIST </a:t>
            </a:r>
            <a:r>
              <a:rPr lang="zh-CN" altLang="en-US" dirty="0"/>
              <a:t>解混问题转化为稀疏信号恢复问题</a:t>
            </a:r>
          </a:p>
          <a:p>
            <a:endParaRPr lang="zh-CN" altLang="en-US" dirty="0"/>
          </a:p>
        </p:txBody>
      </p:sp>
      <p:sp>
        <p:nvSpPr>
          <p:cNvPr id="4" name="日期占位符 3">
            <a:extLst>
              <a:ext uri="{FF2B5EF4-FFF2-40B4-BE49-F238E27FC236}">
                <a16:creationId xmlns:a16="http://schemas.microsoft.com/office/drawing/2014/main" id="{D00825AA-6C0B-426C-876A-914A929C5146}"/>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DDD3C35A-9197-45CA-B431-1B1C024EC360}"/>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D01790F9-7E7E-4B58-92D7-E78717CFA67A}"/>
              </a:ext>
            </a:extLst>
          </p:cNvPr>
          <p:cNvSpPr>
            <a:spLocks noGrp="1"/>
          </p:cNvSpPr>
          <p:nvPr>
            <p:ph type="sldNum" sz="quarter" idx="12"/>
          </p:nvPr>
        </p:nvSpPr>
        <p:spPr/>
        <p:txBody>
          <a:bodyPr/>
          <a:lstStyle/>
          <a:p>
            <a:fld id="{B8AAA92B-FE95-4EA0-A228-252CCF87D5D4}" type="slidenum">
              <a:rPr lang="zh-CN" altLang="en-US" smtClean="0"/>
              <a:pPr/>
              <a:t>10</a:t>
            </a:fld>
            <a:endParaRPr lang="zh-CN" altLang="en-US" dirty="0"/>
          </a:p>
        </p:txBody>
      </p:sp>
      <mc:AlternateContent xmlns:mc="http://schemas.openxmlformats.org/markup-compatibility/2006" xmlns:a14="http://schemas.microsoft.com/office/drawing/2010/main">
        <mc:Choice Requires="a14">
          <p:sp>
            <p:nvSpPr>
              <p:cNvPr id="7" name="AutoShape 2">
                <a:extLst>
                  <a:ext uri="{FF2B5EF4-FFF2-40B4-BE49-F238E27FC236}">
                    <a16:creationId xmlns:a16="http://schemas.microsoft.com/office/drawing/2014/main" id="{7BF308E0-AB34-4EFB-B41B-A7ECE9FC649B}"/>
                  </a:ext>
                </a:extLst>
              </p:cNvPr>
              <p:cNvSpPr/>
              <p:nvPr/>
            </p:nvSpPr>
            <p:spPr>
              <a:xfrm>
                <a:off x="6478913" y="5936285"/>
                <a:ext cx="3795251" cy="515141"/>
              </a:xfrm>
              <a:prstGeom prst="rect">
                <a:avLst/>
              </a:prstGeom>
              <a:noFill/>
              <a:ln w="12700">
                <a:noFill/>
                <a:prstDash val="solid"/>
              </a:ln>
            </p:spPr>
            <p:txBody>
              <a:bodyPr lIns="91440" tIns="45720" rIns="91440" bIns="45720" rtlCol="0" anchor="t"/>
              <a:lstStyle/>
              <a:p>
                <a:pPr>
                  <a:defRPr/>
                </a:pPr>
                <a14:m>
                  <m:oMath xmlns:m="http://schemas.openxmlformats.org/officeDocument/2006/math">
                    <m:r>
                      <m:rPr>
                        <m:sty m:val="p"/>
                      </m:rPr>
                      <a:rPr lang="en-US" altLang="zh-CN" sz="2000" i="0" smtClean="0">
                        <a:latin typeface="Cambria Math" panose="02040503050406030204" pitchFamily="18" charset="0"/>
                      </a:rPr>
                      <m:t>Ω</m:t>
                    </m:r>
                    <m:r>
                      <a:rPr lang="en-US" altLang="zh-CN" sz="2000" i="1">
                        <a:latin typeface="Cambria Math" panose="02040503050406030204" pitchFamily="18" charset="0"/>
                      </a:rPr>
                      <m:t>=</m:t>
                    </m:r>
                    <m:sSub>
                      <m:sSubPr>
                        <m:ctrlPr>
                          <a:rPr lang="en-US" altLang="zh-CN" sz="2000" i="1" smtClean="0">
                            <a:latin typeface="Cambria Math" panose="02040503050406030204" pitchFamily="18" charset="0"/>
                          </a:rPr>
                        </m:ctrlPr>
                      </m:sSubPr>
                      <m:e>
                        <m:d>
                          <m:dPr>
                            <m:begChr m:val=""/>
                            <m:endChr m:val="}"/>
                            <m:ctrlPr>
                              <a:rPr lang="en-US" altLang="zh-CN" sz="2000" i="1" smtClean="0">
                                <a:latin typeface="Cambria Math" panose="02040503050406030204" pitchFamily="18" charset="0"/>
                              </a:rPr>
                            </m:ctrlPr>
                          </m:dPr>
                          <m:e>
                            <m:d>
                              <m:dPr>
                                <m:begChr m:val="{"/>
                                <m:endChr m:val=""/>
                                <m:ctrlPr>
                                  <a:rPr lang="en-US" altLang="zh-CN" sz="2000" i="1">
                                    <a:latin typeface="Cambria Math" panose="02040503050406030204" pitchFamily="18" charset="0"/>
                                  </a:rPr>
                                </m:ctrlPr>
                              </m:d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𝑙</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𝑙</m:t>
                                        </m:r>
                                      </m:sub>
                                    </m:sSub>
                                  </m:e>
                                </m:d>
                              </m:e>
                            </m:d>
                          </m:e>
                        </m:d>
                      </m:e>
                      <m:sub>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𝑙</m:t>
                            </m:r>
                            <m:r>
                              <a:rPr lang="en-US" altLang="zh-CN" sz="2000" i="1">
                                <a:latin typeface="Cambria Math" panose="02040503050406030204" pitchFamily="18" charset="0"/>
                              </a:rPr>
                              <m:t>=1,⋯,</m:t>
                            </m:r>
                            <m:r>
                              <a:rPr lang="en-US" altLang="zh-CN" sz="2000" i="1">
                                <a:latin typeface="Cambria Math" panose="02040503050406030204" pitchFamily="18" charset="0"/>
                              </a:rPr>
                              <m:t>𝐿</m:t>
                            </m:r>
                          </m:e>
                        </m:d>
                      </m:sub>
                    </m:sSub>
                  </m:oMath>
                </a14:m>
                <a:r>
                  <a:rPr lang="en-US" dirty="0"/>
                  <a:t> </a:t>
                </a:r>
                <a:endParaRPr dirty="0"/>
              </a:p>
            </p:txBody>
          </p:sp>
        </mc:Choice>
        <mc:Fallback xmlns="">
          <p:sp>
            <p:nvSpPr>
              <p:cNvPr id="7" name="AutoShape 2">
                <a:extLst>
                  <a:ext uri="{FF2B5EF4-FFF2-40B4-BE49-F238E27FC236}">
                    <a16:creationId xmlns:a16="http://schemas.microsoft.com/office/drawing/2014/main" id="{7BF308E0-AB34-4EFB-B41B-A7ECE9FC649B}"/>
                  </a:ext>
                </a:extLst>
              </p:cNvPr>
              <p:cNvSpPr>
                <a:spLocks noRot="1" noChangeAspect="1" noMove="1" noResize="1" noEditPoints="1" noAdjustHandles="1" noChangeArrowheads="1" noChangeShapeType="1" noTextEdit="1"/>
              </p:cNvSpPr>
              <p:nvPr/>
            </p:nvSpPr>
            <p:spPr>
              <a:xfrm>
                <a:off x="6478913" y="5936285"/>
                <a:ext cx="3795251" cy="515141"/>
              </a:xfrm>
              <a:prstGeom prst="rect">
                <a:avLst/>
              </a:prstGeom>
              <a:blipFill>
                <a:blip r:embed="rId4"/>
                <a:stretch>
                  <a:fillRect t="-97619" b="-128571"/>
                </a:stretch>
              </a:blipFill>
              <a:ln w="12700">
                <a:noFill/>
                <a:prstDash val="solid"/>
              </a:ln>
            </p:spPr>
            <p:txBody>
              <a:bodyPr/>
              <a:lstStyle/>
              <a:p>
                <a:r>
                  <a:rPr lang="zh-CN" altLang="en-US">
                    <a:noFill/>
                  </a:rPr>
                  <a:t> </a:t>
                </a:r>
              </a:p>
            </p:txBody>
          </p:sp>
        </mc:Fallback>
      </mc:AlternateContent>
      <p:sp>
        <p:nvSpPr>
          <p:cNvPr id="9" name="AutoShape 5">
            <a:extLst>
              <a:ext uri="{FF2B5EF4-FFF2-40B4-BE49-F238E27FC236}">
                <a16:creationId xmlns:a16="http://schemas.microsoft.com/office/drawing/2014/main" id="{4419CBD6-9FEE-4182-A606-A1AD350D0605}"/>
              </a:ext>
            </a:extLst>
          </p:cNvPr>
          <p:cNvSpPr/>
          <p:nvPr/>
        </p:nvSpPr>
        <p:spPr>
          <a:xfrm>
            <a:off x="1728478" y="5253425"/>
            <a:ext cx="2514600" cy="406400"/>
          </a:xfrm>
          <a:prstGeom prst="rect">
            <a:avLst/>
          </a:prstGeom>
          <a:noFill/>
          <a:ln w="12700">
            <a:noFill/>
            <a:prstDash val="solid"/>
          </a:ln>
        </p:spPr>
        <p:txBody>
          <a:bodyPr wrap="square" lIns="91440" tIns="45720" rIns="91440" bIns="45720" rtlCol="0" anchor="t">
            <a:spAutoFit/>
          </a:bodyPr>
          <a:lstStyle/>
          <a:p>
            <a:pPr indent="0" algn="l">
              <a:lnSpc>
                <a:spcPct val="100000"/>
              </a:lnSpc>
              <a:defRPr/>
            </a:pPr>
            <a:r>
              <a:rPr lang="en-US" sz="2000" b="0" i="0" u="none" strike="noStrike" dirty="0">
                <a:solidFill>
                  <a:srgbClr val="000000"/>
                </a:solidFill>
                <a:ea typeface="Calibri"/>
                <a:cs typeface="Calibri"/>
                <a:sym typeface="Calibri"/>
              </a:rPr>
              <a:t>Sub-pixel division</a:t>
            </a:r>
            <a:endParaRPr lang="en-US" sz="1100" dirty="0"/>
          </a:p>
        </p:txBody>
      </p:sp>
      <p:sp>
        <p:nvSpPr>
          <p:cNvPr id="10" name="AutoShape 6">
            <a:extLst>
              <a:ext uri="{FF2B5EF4-FFF2-40B4-BE49-F238E27FC236}">
                <a16:creationId xmlns:a16="http://schemas.microsoft.com/office/drawing/2014/main" id="{4920E20C-B7D8-453B-8E6C-6E830DF086C2}"/>
              </a:ext>
            </a:extLst>
          </p:cNvPr>
          <p:cNvSpPr/>
          <p:nvPr/>
        </p:nvSpPr>
        <p:spPr>
          <a:xfrm>
            <a:off x="6352454" y="5401268"/>
            <a:ext cx="3410164" cy="415498"/>
          </a:xfrm>
          <a:prstGeom prst="rect">
            <a:avLst/>
          </a:prstGeom>
          <a:noFill/>
          <a:ln w="12700">
            <a:noFill/>
            <a:prstDash val="solid"/>
          </a:ln>
        </p:spPr>
        <p:txBody>
          <a:bodyPr wrap="square" lIns="91440" tIns="45720" rIns="91440" bIns="45720" rtlCol="0" anchor="t">
            <a:spAutoFit/>
          </a:bodyPr>
          <a:lstStyle/>
          <a:p>
            <a:pPr indent="0" algn="l">
              <a:lnSpc>
                <a:spcPct val="100000"/>
              </a:lnSpc>
              <a:defRPr/>
            </a:pPr>
            <a:r>
              <a:rPr lang="en-US" sz="2100" b="0" i="0" u="none" strike="noStrike" dirty="0">
                <a:solidFill>
                  <a:srgbClr val="000000"/>
                </a:solidFill>
                <a:latin typeface="Times New Roman" panose="02020603050405020304" pitchFamily="18" charset="0"/>
                <a:ea typeface="Calibri"/>
                <a:cs typeface="Times New Roman" panose="02020603050405020304" pitchFamily="18" charset="0"/>
                <a:sym typeface="Calibri"/>
              </a:rPr>
              <a:t>Measurement model:</a:t>
            </a:r>
          </a:p>
        </p:txBody>
      </p:sp>
      <p:pic>
        <p:nvPicPr>
          <p:cNvPr id="11" name="Picture 7">
            <a:extLst>
              <a:ext uri="{FF2B5EF4-FFF2-40B4-BE49-F238E27FC236}">
                <a16:creationId xmlns:a16="http://schemas.microsoft.com/office/drawing/2014/main" id="{33270D4D-CB07-4BAC-80BC-F1F2C70C2608}"/>
              </a:ext>
            </a:extLst>
          </p:cNvPr>
          <p:cNvPicPr>
            <a:picLocks noChangeAspect="1"/>
          </p:cNvPicPr>
          <p:nvPr/>
        </p:nvPicPr>
        <p:blipFill>
          <a:blip r:embed="rId5"/>
          <a:srcRect/>
          <a:stretch>
            <a:fillRect/>
          </a:stretch>
        </p:blipFill>
        <p:spPr>
          <a:xfrm>
            <a:off x="7108723" y="2191397"/>
            <a:ext cx="3619500" cy="2800350"/>
          </a:xfrm>
          <a:prstGeom prst="rect">
            <a:avLst/>
          </a:prstGeom>
          <a:ln w="12700">
            <a:noFill/>
            <a:prstDash val="solid"/>
          </a:ln>
        </p:spPr>
      </p:pic>
      <p:pic>
        <p:nvPicPr>
          <p:cNvPr id="12" name="Picture 10">
            <a:extLst>
              <a:ext uri="{FF2B5EF4-FFF2-40B4-BE49-F238E27FC236}">
                <a16:creationId xmlns:a16="http://schemas.microsoft.com/office/drawing/2014/main" id="{0A3E08B2-9FF8-4311-B4F3-0DADBB88B29C}"/>
              </a:ext>
            </a:extLst>
          </p:cNvPr>
          <p:cNvPicPr>
            <a:picLocks noChangeAspect="1"/>
          </p:cNvPicPr>
          <p:nvPr/>
        </p:nvPicPr>
        <p:blipFill>
          <a:blip r:embed="rId6"/>
          <a:stretch>
            <a:fillRect/>
          </a:stretch>
        </p:blipFill>
        <p:spPr>
          <a:xfrm>
            <a:off x="844175" y="2006574"/>
            <a:ext cx="4904554" cy="3105717"/>
          </a:xfrm>
          <a:prstGeom prst="rect">
            <a:avLst/>
          </a:prstGeom>
          <a:ln>
            <a:noFill/>
            <a:prstDash val="solid"/>
          </a:ln>
        </p:spPr>
      </p:pic>
      <p:pic>
        <p:nvPicPr>
          <p:cNvPr id="13" name="图片 12">
            <a:extLst>
              <a:ext uri="{FF2B5EF4-FFF2-40B4-BE49-F238E27FC236}">
                <a16:creationId xmlns:a16="http://schemas.microsoft.com/office/drawing/2014/main" id="{4056B9A9-EF4E-4603-BE20-F25AC9989288}"/>
              </a:ext>
            </a:extLst>
          </p:cNvPr>
          <p:cNvPicPr>
            <a:picLocks noChangeAspect="1"/>
          </p:cNvPicPr>
          <p:nvPr/>
        </p:nvPicPr>
        <p:blipFill>
          <a:blip r:embed="rId7"/>
          <a:stretch>
            <a:fillRect/>
          </a:stretch>
        </p:blipFill>
        <p:spPr>
          <a:xfrm>
            <a:off x="8784129" y="5408053"/>
            <a:ext cx="3187945" cy="505426"/>
          </a:xfrm>
          <a:prstGeom prst="rect">
            <a:avLst/>
          </a:prstGeom>
        </p:spPr>
      </p:pic>
      <p:sp>
        <p:nvSpPr>
          <p:cNvPr id="8" name="文本框 7">
            <a:extLst>
              <a:ext uri="{FF2B5EF4-FFF2-40B4-BE49-F238E27FC236}">
                <a16:creationId xmlns:a16="http://schemas.microsoft.com/office/drawing/2014/main" id="{B926BC41-1C7F-408E-AB7E-8DD4C00CDE32}"/>
              </a:ext>
            </a:extLst>
          </p:cNvPr>
          <p:cNvSpPr txBox="1"/>
          <p:nvPr/>
        </p:nvSpPr>
        <p:spPr>
          <a:xfrm>
            <a:off x="5035037" y="2191397"/>
            <a:ext cx="460382" cy="307777"/>
          </a:xfrm>
          <a:prstGeom prst="rect">
            <a:avLst/>
          </a:prstGeom>
          <a:noFill/>
        </p:spPr>
        <p:txBody>
          <a:bodyPr wrap="none" rtlCol="0">
            <a:spAutoFit/>
          </a:bodyPr>
          <a:lstStyle/>
          <a:p>
            <a:r>
              <a:rPr lang="en-US" altLang="zh-CN" sz="1400" dirty="0"/>
              <a:t>= D</a:t>
            </a: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112873A-FD2C-46D1-8853-511B03DE7D5C}"/>
                  </a:ext>
                </a:extLst>
              </p:cNvPr>
              <p:cNvSpPr txBox="1"/>
              <p:nvPr/>
            </p:nvSpPr>
            <p:spPr>
              <a:xfrm>
                <a:off x="5684617" y="4081157"/>
                <a:ext cx="906915" cy="328744"/>
              </a:xfrm>
              <a:prstGeom prst="rect">
                <a:avLst/>
              </a:prstGeom>
              <a:noFill/>
            </p:spPr>
            <p:txBody>
              <a:bodyPr wrap="none" rtlCol="0">
                <a:spAutoFit/>
              </a:bodyPr>
              <a:lstStyle/>
              <a:p>
                <a:r>
                  <a:rPr lang="en-US" altLang="zh-CN" sz="1400" dirty="0"/>
                  <a:t>= </a:t>
                </a:r>
                <a14:m>
                  <m:oMath xmlns:m="http://schemas.openxmlformats.org/officeDocument/2006/math">
                    <m:rad>
                      <m:radPr>
                        <m:degHide m:val="on"/>
                        <m:ctrlPr>
                          <a:rPr lang="en-US" altLang="zh-CN" sz="1400" b="0" i="1" smtClean="0">
                            <a:latin typeface="Cambria Math" panose="02040503050406030204" pitchFamily="18" charset="0"/>
                          </a:rPr>
                        </m:ctrlPr>
                      </m:radPr>
                      <m:deg/>
                      <m:e>
                        <m:r>
                          <a:rPr lang="en-US" altLang="zh-CN" sz="1400" b="0" i="1" smtClean="0">
                            <a:latin typeface="Cambria Math" panose="02040503050406030204" pitchFamily="18" charset="0"/>
                          </a:rPr>
                          <m:t>2</m:t>
                        </m:r>
                      </m:e>
                    </m:rad>
                  </m:oMath>
                </a14:m>
                <a:r>
                  <a:rPr lang="en-US" altLang="zh-CN" sz="1400" dirty="0"/>
                  <a:t>D/2n</a:t>
                </a:r>
                <a:endParaRPr lang="zh-CN" altLang="en-US" sz="1400" dirty="0"/>
              </a:p>
            </p:txBody>
          </p:sp>
        </mc:Choice>
        <mc:Fallback xmlns="">
          <p:sp>
            <p:nvSpPr>
              <p:cNvPr id="14" name="文本框 13">
                <a:extLst>
                  <a:ext uri="{FF2B5EF4-FFF2-40B4-BE49-F238E27FC236}">
                    <a16:creationId xmlns:a16="http://schemas.microsoft.com/office/drawing/2014/main" id="{C112873A-FD2C-46D1-8853-511B03DE7D5C}"/>
                  </a:ext>
                </a:extLst>
              </p:cNvPr>
              <p:cNvSpPr txBox="1">
                <a:spLocks noRot="1" noChangeAspect="1" noMove="1" noResize="1" noEditPoints="1" noAdjustHandles="1" noChangeArrowheads="1" noChangeShapeType="1" noTextEdit="1"/>
              </p:cNvSpPr>
              <p:nvPr/>
            </p:nvSpPr>
            <p:spPr>
              <a:xfrm>
                <a:off x="5684617" y="4081157"/>
                <a:ext cx="906915" cy="328744"/>
              </a:xfrm>
              <a:prstGeom prst="rect">
                <a:avLst/>
              </a:prstGeom>
              <a:blipFill>
                <a:blip r:embed="rId8"/>
                <a:stretch>
                  <a:fillRect l="-2027" r="-676" b="-20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7529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527E4FE7-0EE7-4CF9-9C8C-7428A759F568}"/>
              </a:ext>
            </a:extLst>
          </p:cNvPr>
          <p:cNvSpPr/>
          <p:nvPr/>
        </p:nvSpPr>
        <p:spPr>
          <a:xfrm>
            <a:off x="235304" y="3650861"/>
            <a:ext cx="5117933" cy="116998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DB3E32DD-7139-49C2-8F82-B173EDC20911}"/>
              </a:ext>
            </a:extLst>
          </p:cNvPr>
          <p:cNvSpPr/>
          <p:nvPr/>
        </p:nvSpPr>
        <p:spPr>
          <a:xfrm>
            <a:off x="210036" y="1690063"/>
            <a:ext cx="5413818" cy="1774411"/>
          </a:xfrm>
          <a:prstGeom prst="roundRect">
            <a:avLst>
              <a:gd name="adj" fmla="val 1344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43BA79A3-FB9D-47FF-B3B3-CCD9900D0342}"/>
              </a:ext>
            </a:extLst>
          </p:cNvPr>
          <p:cNvSpPr/>
          <p:nvPr/>
        </p:nvSpPr>
        <p:spPr>
          <a:xfrm>
            <a:off x="210036" y="910156"/>
            <a:ext cx="3708005" cy="607462"/>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D85F387-1155-4385-B359-ABEB0EBD1598}"/>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p>
                        <m:sSupPr>
                          <m:ctrlPr>
                            <a:rPr lang="en-US" altLang="zh-CN" sz="4000" b="0" i="1" u="none" strike="noStrike" smtClean="0">
                              <a:solidFill>
                                <a:srgbClr val="FFFFFF"/>
                              </a:solidFill>
                              <a:latin typeface="Cambria Math" panose="02040503050406030204" pitchFamily="18" charset="0"/>
                              <a:ea typeface="Calibri"/>
                              <a:cs typeface="Calibri"/>
                              <a:sym typeface="Calibri"/>
                            </a:rPr>
                          </m:ctrlPr>
                        </m:sSupPr>
                        <m:e>
                          <m:r>
                            <m:rPr>
                              <m:nor/>
                            </m:rPr>
                            <a:rPr lang="en-US" altLang="zh-CN" dirty="0">
                              <a:solidFill>
                                <a:srgbClr val="FFFFFF"/>
                              </a:solidFill>
                              <a:latin typeface="+mn-lt"/>
                              <a:ea typeface="Calibri"/>
                              <a:cs typeface="Calibri"/>
                              <a:sym typeface="Calibri"/>
                            </a:rPr>
                            <m:t>ISTA</m:t>
                          </m:r>
                          <m:r>
                            <m:rPr>
                              <m:nor/>
                            </m:rPr>
                            <a:rPr lang="en-US" altLang="zh-CN" dirty="0">
                              <a:solidFill>
                                <a:srgbClr val="FFFFFF"/>
                              </a:solidFill>
                              <a:latin typeface="+mn-lt"/>
                              <a:ea typeface="Calibri"/>
                              <a:cs typeface="Calibri"/>
                              <a:sym typeface="Calibri"/>
                            </a:rPr>
                            <m:t>−</m:t>
                          </m:r>
                          <m:r>
                            <m:rPr>
                              <m:nor/>
                            </m:rPr>
                            <a:rPr lang="en-US" altLang="zh-CN" dirty="0">
                              <a:solidFill>
                                <a:srgbClr val="FFFFFF"/>
                              </a:solidFill>
                              <a:latin typeface="+mn-lt"/>
                              <a:ea typeface="Calibri"/>
                              <a:cs typeface="Calibri"/>
                              <a:sym typeface="Calibri"/>
                            </a:rPr>
                            <m:t>Net</m:t>
                          </m:r>
                        </m:e>
                        <m:sup>
                          <m:d>
                            <m:dPr>
                              <m:begChr m:val="["/>
                              <m:endChr m:val="]"/>
                              <m:ctrlPr>
                                <a:rPr lang="en-US" altLang="zh-CN" sz="4000" b="0" i="1" u="none" strike="noStrike" smtClean="0">
                                  <a:solidFill>
                                    <a:srgbClr val="FFFFFF"/>
                                  </a:solidFill>
                                  <a:latin typeface="Cambria Math" panose="02040503050406030204" pitchFamily="18" charset="0"/>
                                  <a:ea typeface="Calibri"/>
                                  <a:cs typeface="Calibri"/>
                                  <a:sym typeface="Calibri"/>
                                </a:rPr>
                              </m:ctrlPr>
                            </m:dPr>
                            <m:e>
                              <m:r>
                                <a:rPr lang="en-US" altLang="zh-CN" sz="4000" b="0" i="1" u="none" strike="noStrike" smtClean="0">
                                  <a:solidFill>
                                    <a:srgbClr val="FFFFFF"/>
                                  </a:solidFill>
                                  <a:latin typeface="Cambria Math" panose="02040503050406030204" pitchFamily="18" charset="0"/>
                                  <a:ea typeface="Calibri"/>
                                  <a:cs typeface="Calibri"/>
                                  <a:sym typeface="Calibri"/>
                                </a:rPr>
                                <m:t>1</m:t>
                              </m:r>
                            </m:e>
                          </m:d>
                        </m:sup>
                      </m:sSup>
                    </m:oMath>
                  </m:oMathPara>
                </a14:m>
                <a:endParaRPr lang="zh-CN" altLang="en-US" dirty="0">
                  <a:latin typeface="+mn-lt"/>
                </a:endParaRPr>
              </a:p>
            </p:txBody>
          </p:sp>
        </mc:Choice>
        <mc:Fallback xmlns="">
          <p:sp>
            <p:nvSpPr>
              <p:cNvPr id="2" name="标题 1">
                <a:extLst>
                  <a:ext uri="{FF2B5EF4-FFF2-40B4-BE49-F238E27FC236}">
                    <a16:creationId xmlns:a16="http://schemas.microsoft.com/office/drawing/2014/main" id="{BD85F387-1155-4385-B359-ABEB0EBD1598}"/>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23598C79-7EB1-43F6-9ACC-7DD5090CCD32}"/>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4"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4"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4"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1D5F96BD-27F0-428F-966C-7412D87C53D6}"/>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B1511C12-B225-4D28-B0F1-E2EA0D1589C3}"/>
              </a:ext>
            </a:extLst>
          </p:cNvPr>
          <p:cNvSpPr>
            <a:spLocks noGrp="1"/>
          </p:cNvSpPr>
          <p:nvPr>
            <p:ph type="sldNum" sz="quarter" idx="12"/>
          </p:nvPr>
        </p:nvSpPr>
        <p:spPr/>
        <p:txBody>
          <a:bodyPr/>
          <a:lstStyle/>
          <a:p>
            <a:fld id="{B8AAA92B-FE95-4EA0-A228-252CCF87D5D4}" type="slidenum">
              <a:rPr lang="zh-CN" altLang="en-US" smtClean="0"/>
              <a:pPr/>
              <a:t>11</a:t>
            </a:fld>
            <a:endParaRPr lang="zh-CN" altLang="en-US" dirty="0"/>
          </a:p>
        </p:txBody>
      </p:sp>
      <p:pic>
        <p:nvPicPr>
          <p:cNvPr id="7" name="图片 6">
            <a:extLst>
              <a:ext uri="{FF2B5EF4-FFF2-40B4-BE49-F238E27FC236}">
                <a16:creationId xmlns:a16="http://schemas.microsoft.com/office/drawing/2014/main" id="{F30404DD-BDF5-4238-B8D1-F77DFAE809BD}"/>
              </a:ext>
            </a:extLst>
          </p:cNvPr>
          <p:cNvPicPr>
            <a:picLocks noChangeAspect="1"/>
          </p:cNvPicPr>
          <p:nvPr/>
        </p:nvPicPr>
        <p:blipFill>
          <a:blip r:embed="rId5"/>
          <a:stretch>
            <a:fillRect/>
          </a:stretch>
        </p:blipFill>
        <p:spPr>
          <a:xfrm>
            <a:off x="6192625" y="1428989"/>
            <a:ext cx="5895023" cy="3693346"/>
          </a:xfrm>
          <a:prstGeom prst="rect">
            <a:avLst/>
          </a:prstGeom>
        </p:spPr>
      </p:pic>
      <p:sp>
        <p:nvSpPr>
          <p:cNvPr id="8" name="文本框 7">
            <a:extLst>
              <a:ext uri="{FF2B5EF4-FFF2-40B4-BE49-F238E27FC236}">
                <a16:creationId xmlns:a16="http://schemas.microsoft.com/office/drawing/2014/main" id="{DE1A2ED5-3B65-416C-9990-4C6E1ABA47AD}"/>
              </a:ext>
            </a:extLst>
          </p:cNvPr>
          <p:cNvSpPr txBox="1"/>
          <p:nvPr/>
        </p:nvSpPr>
        <p:spPr>
          <a:xfrm>
            <a:off x="6695264" y="5404634"/>
            <a:ext cx="4889743" cy="646331"/>
          </a:xfrm>
          <a:prstGeom prst="rect">
            <a:avLst/>
          </a:prstGeom>
          <a:noFill/>
          <a:ln w="19050">
            <a:solidFill>
              <a:schemeClr val="accent2">
                <a:lumMod val="75000"/>
              </a:schemeClr>
            </a:solidFill>
          </a:ln>
        </p:spPr>
        <p:txBody>
          <a:bodyPr wrap="square">
            <a:spAutoFit/>
          </a:bodyPr>
          <a:lstStyle/>
          <a:p>
            <a:r>
              <a:rPr lang="zh-CN" altLang="en-US" b="1" i="0" dirty="0">
                <a:solidFill>
                  <a:srgbClr val="5A70AE"/>
                </a:solidFill>
                <a:effectLst/>
                <a:latin typeface="PingFang SC"/>
              </a:rPr>
              <a:t>稀疏表示优化求解：从凸优化到深度展开</a:t>
            </a:r>
          </a:p>
          <a:p>
            <a:r>
              <a:rPr lang="zh-CN" altLang="en-US" dirty="0">
                <a:solidFill>
                  <a:srgbClr val="5A70AE"/>
                </a:solidFill>
              </a:rPr>
              <a:t>https://www.bilibili.com/video/BV1TV411X7ws/</a:t>
            </a:r>
          </a:p>
        </p:txBody>
      </p:sp>
      <p:pic>
        <p:nvPicPr>
          <p:cNvPr id="16" name="图片 15">
            <a:extLst>
              <a:ext uri="{FF2B5EF4-FFF2-40B4-BE49-F238E27FC236}">
                <a16:creationId xmlns:a16="http://schemas.microsoft.com/office/drawing/2014/main" id="{FA43A9D4-098F-492E-997A-B7B12F19E742}"/>
              </a:ext>
            </a:extLst>
          </p:cNvPr>
          <p:cNvPicPr>
            <a:picLocks noChangeAspect="1"/>
          </p:cNvPicPr>
          <p:nvPr/>
        </p:nvPicPr>
        <p:blipFill>
          <a:blip r:embed="rId6"/>
          <a:stretch>
            <a:fillRect/>
          </a:stretch>
        </p:blipFill>
        <p:spPr>
          <a:xfrm>
            <a:off x="1591446" y="2798703"/>
            <a:ext cx="3736523" cy="599606"/>
          </a:xfrm>
          <a:prstGeom prst="rect">
            <a:avLst/>
          </a:prstGeom>
        </p:spPr>
      </p:pic>
      <p:pic>
        <p:nvPicPr>
          <p:cNvPr id="17" name="图片 16">
            <a:extLst>
              <a:ext uri="{FF2B5EF4-FFF2-40B4-BE49-F238E27FC236}">
                <a16:creationId xmlns:a16="http://schemas.microsoft.com/office/drawing/2014/main" id="{AACAD1E4-9935-4184-B39B-40FFEA9DEA97}"/>
              </a:ext>
            </a:extLst>
          </p:cNvPr>
          <p:cNvPicPr>
            <a:picLocks noChangeAspect="1"/>
          </p:cNvPicPr>
          <p:nvPr/>
        </p:nvPicPr>
        <p:blipFill>
          <a:blip r:embed="rId7"/>
          <a:stretch>
            <a:fillRect/>
          </a:stretch>
        </p:blipFill>
        <p:spPr>
          <a:xfrm>
            <a:off x="1591446" y="2286973"/>
            <a:ext cx="3434601" cy="506570"/>
          </a:xfrm>
          <a:prstGeom prst="rect">
            <a:avLst/>
          </a:prstGeom>
        </p:spPr>
      </p:pic>
      <p:sp>
        <p:nvSpPr>
          <p:cNvPr id="18" name="文本框 17">
            <a:extLst>
              <a:ext uri="{FF2B5EF4-FFF2-40B4-BE49-F238E27FC236}">
                <a16:creationId xmlns:a16="http://schemas.microsoft.com/office/drawing/2014/main" id="{E03C5221-1C2F-4616-97BD-AB7C08CE1694}"/>
              </a:ext>
            </a:extLst>
          </p:cNvPr>
          <p:cNvSpPr txBox="1"/>
          <p:nvPr/>
        </p:nvSpPr>
        <p:spPr>
          <a:xfrm>
            <a:off x="350646" y="2320658"/>
            <a:ext cx="1281120"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Step</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a:t>
            </a:r>
          </a:p>
        </p:txBody>
      </p:sp>
      <p:sp>
        <p:nvSpPr>
          <p:cNvPr id="19" name="文本框 18">
            <a:extLst>
              <a:ext uri="{FF2B5EF4-FFF2-40B4-BE49-F238E27FC236}">
                <a16:creationId xmlns:a16="http://schemas.microsoft.com/office/drawing/2014/main" id="{CADE4DF2-CF61-4276-B1F4-328B8BA977CB}"/>
              </a:ext>
            </a:extLst>
          </p:cNvPr>
          <p:cNvSpPr txBox="1"/>
          <p:nvPr/>
        </p:nvSpPr>
        <p:spPr>
          <a:xfrm>
            <a:off x="350646" y="2879765"/>
            <a:ext cx="1281120" cy="400110"/>
          </a:xfrm>
          <a:prstGeom prst="rect">
            <a:avLst/>
          </a:prstGeom>
          <a:noFill/>
        </p:spPr>
        <p:txBody>
          <a:bodyPr wrap="none" rtlCol="0">
            <a:spAutoFit/>
          </a:bodyPr>
          <a:lstStyle/>
          <a:p>
            <a:r>
              <a:rPr lang="en-US" altLang="zh-CN" sz="2000" dirty="0">
                <a:latin typeface="Times New Roman" panose="02020603050405020304" pitchFamily="18" charset="0"/>
                <a:ea typeface="+mn-ea"/>
                <a:cs typeface="Times New Roman" panose="02020603050405020304" pitchFamily="18" charset="0"/>
              </a:rPr>
              <a:t>Step</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a:t>
            </a:r>
          </a:p>
        </p:txBody>
      </p:sp>
      <p:pic>
        <p:nvPicPr>
          <p:cNvPr id="20" name="图片 19">
            <a:extLst>
              <a:ext uri="{FF2B5EF4-FFF2-40B4-BE49-F238E27FC236}">
                <a16:creationId xmlns:a16="http://schemas.microsoft.com/office/drawing/2014/main" id="{4FF9EEDA-E74B-473B-8C98-51DB6F67A62E}"/>
              </a:ext>
            </a:extLst>
          </p:cNvPr>
          <p:cNvPicPr>
            <a:picLocks noChangeAspect="1"/>
          </p:cNvPicPr>
          <p:nvPr/>
        </p:nvPicPr>
        <p:blipFill>
          <a:blip r:embed="rId8"/>
          <a:stretch>
            <a:fillRect/>
          </a:stretch>
        </p:blipFill>
        <p:spPr>
          <a:xfrm>
            <a:off x="804075" y="4109737"/>
            <a:ext cx="3786887" cy="537942"/>
          </a:xfrm>
          <a:prstGeom prst="rect">
            <a:avLst/>
          </a:prstGeom>
        </p:spPr>
      </p:pic>
      <p:pic>
        <p:nvPicPr>
          <p:cNvPr id="14" name="图片 13">
            <a:extLst>
              <a:ext uri="{FF2B5EF4-FFF2-40B4-BE49-F238E27FC236}">
                <a16:creationId xmlns:a16="http://schemas.microsoft.com/office/drawing/2014/main" id="{BB0CBB20-79F9-4E7E-9D34-C724E6B4A534}"/>
              </a:ext>
            </a:extLst>
          </p:cNvPr>
          <p:cNvPicPr>
            <a:picLocks noChangeAspect="1"/>
          </p:cNvPicPr>
          <p:nvPr/>
        </p:nvPicPr>
        <p:blipFill>
          <a:blip r:embed="rId9"/>
          <a:stretch>
            <a:fillRect/>
          </a:stretch>
        </p:blipFill>
        <p:spPr>
          <a:xfrm>
            <a:off x="288181" y="992575"/>
            <a:ext cx="3187945" cy="505426"/>
          </a:xfrm>
          <a:prstGeom prst="rect">
            <a:avLst/>
          </a:prstGeom>
        </p:spPr>
      </p:pic>
      <p:sp>
        <p:nvSpPr>
          <p:cNvPr id="21" name="文本框 20">
            <a:extLst>
              <a:ext uri="{FF2B5EF4-FFF2-40B4-BE49-F238E27FC236}">
                <a16:creationId xmlns:a16="http://schemas.microsoft.com/office/drawing/2014/main" id="{94EACFD8-35D4-430A-8467-9797C0CBDE1B}"/>
              </a:ext>
            </a:extLst>
          </p:cNvPr>
          <p:cNvSpPr txBox="1"/>
          <p:nvPr/>
        </p:nvSpPr>
        <p:spPr>
          <a:xfrm>
            <a:off x="375914" y="3755842"/>
            <a:ext cx="2340705" cy="400110"/>
          </a:xfrm>
          <a:prstGeom prst="rect">
            <a:avLst/>
          </a:prstGeom>
          <a:noFill/>
        </p:spPr>
        <p:txBody>
          <a:bodyPr wrap="none" rtlCol="0">
            <a:spAutoFit/>
          </a:bodyPr>
          <a:lstStyle/>
          <a:p>
            <a:r>
              <a:rPr lang="en-US" altLang="zh-CN" sz="2000" dirty="0">
                <a:latin typeface="Times New Roman" panose="02020603050405020304" pitchFamily="18" charset="0"/>
                <a:ea typeface="+mn-ea"/>
                <a:cs typeface="Times New Roman" panose="02020603050405020304" pitchFamily="18" charset="0"/>
              </a:rPr>
              <a:t>Step</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solved by:</a:t>
            </a:r>
            <a:endParaRPr lang="zh-CN" altLang="en-US" sz="2000" dirty="0">
              <a:latin typeface="Times New Roman" panose="02020603050405020304" pitchFamily="18" charset="0"/>
              <a:ea typeface="+mn-ea"/>
              <a:cs typeface="Times New Roman" panose="02020603050405020304" pitchFamily="18" charset="0"/>
            </a:endParaRPr>
          </a:p>
        </p:txBody>
      </p:sp>
      <p:sp>
        <p:nvSpPr>
          <p:cNvPr id="15" name="矩形: 圆角 14">
            <a:extLst>
              <a:ext uri="{FF2B5EF4-FFF2-40B4-BE49-F238E27FC236}">
                <a16:creationId xmlns:a16="http://schemas.microsoft.com/office/drawing/2014/main" id="{85ECFA02-E475-405D-A3E3-1693CD70A1B7}"/>
              </a:ext>
            </a:extLst>
          </p:cNvPr>
          <p:cNvSpPr/>
          <p:nvPr/>
        </p:nvSpPr>
        <p:spPr>
          <a:xfrm>
            <a:off x="235304" y="4932699"/>
            <a:ext cx="5746166" cy="123595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8E06B41-379A-4BEE-977A-ECE588128E22}"/>
                  </a:ext>
                </a:extLst>
              </p:cNvPr>
              <p:cNvSpPr txBox="1"/>
              <p:nvPr/>
            </p:nvSpPr>
            <p:spPr>
              <a:xfrm>
                <a:off x="375914" y="5066379"/>
                <a:ext cx="5609934" cy="400110"/>
              </a:xfrm>
              <a:prstGeom prst="rect">
                <a:avLst/>
              </a:prstGeom>
              <a:noFill/>
            </p:spPr>
            <p:txBody>
              <a:bodyPr wrap="none" rtlCol="0">
                <a:spAutoFit/>
              </a:bodyPr>
              <a:lstStyle/>
              <a:p>
                <a:r>
                  <a:rPr lang="en-US" altLang="zh-CN" sz="2000" dirty="0">
                    <a:latin typeface="Times New Roman" panose="02020603050405020304" pitchFamily="18" charset="0"/>
                    <a:ea typeface="+mn-ea"/>
                    <a:cs typeface="Times New Roman" panose="02020603050405020304" pitchFamily="18" charset="0"/>
                  </a:rPr>
                  <a:t>Replace     with a trainable non-linear transform </a:t>
                </a:r>
                <a14:m>
                  <m:oMath xmlns:m="http://schemas.openxmlformats.org/officeDocument/2006/math">
                    <m:r>
                      <a:rPr lang="en-US" altLang="zh-CN" sz="1800" i="1" smtClean="0">
                        <a:effectLst/>
                        <a:latin typeface="Cambria Math" panose="02040503050406030204" pitchFamily="18" charset="0"/>
                        <a:ea typeface="Cambria Math" panose="02040503050406030204" pitchFamily="18" charset="0"/>
                        <a:cs typeface="Cambria Math" panose="02040503050406030204" pitchFamily="18" charset="0"/>
                      </a:rPr>
                      <m:t>ℱ</m:t>
                    </m:r>
                    <m:d>
                      <m:dPr>
                        <m:ctrlPr>
                          <a:rPr lang="zh-CN" altLang="zh-CN" sz="20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m:t>
                        </m:r>
                      </m:e>
                    </m:d>
                  </m:oMath>
                </a14:m>
                <a:endParaRPr lang="zh-CN" altLang="en-US" sz="2000" dirty="0">
                  <a:latin typeface="Times New Roman" panose="02020603050405020304" pitchFamily="18" charset="0"/>
                  <a:ea typeface="+mn-ea"/>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28E06B41-379A-4BEE-977A-ECE588128E22}"/>
                  </a:ext>
                </a:extLst>
              </p:cNvPr>
              <p:cNvSpPr txBox="1">
                <a:spLocks noRot="1" noChangeAspect="1" noMove="1" noResize="1" noEditPoints="1" noAdjustHandles="1" noChangeArrowheads="1" noChangeShapeType="1" noTextEdit="1"/>
              </p:cNvSpPr>
              <p:nvPr/>
            </p:nvSpPr>
            <p:spPr>
              <a:xfrm>
                <a:off x="375914" y="5066379"/>
                <a:ext cx="5609934" cy="400110"/>
              </a:xfrm>
              <a:prstGeom prst="rect">
                <a:avLst/>
              </a:prstGeom>
              <a:blipFill>
                <a:blip r:embed="rId10"/>
                <a:stretch>
                  <a:fillRect l="-1196" t="-7576" b="-25758"/>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A0266D8A-2ACE-4B90-BA0C-33719716D0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43285" y="5194364"/>
            <a:ext cx="185122" cy="166742"/>
          </a:xfrm>
          <a:prstGeom prst="rect">
            <a:avLst/>
          </a:prstGeom>
        </p:spPr>
      </p:pic>
      <p:pic>
        <p:nvPicPr>
          <p:cNvPr id="27" name="图片 26">
            <a:extLst>
              <a:ext uri="{FF2B5EF4-FFF2-40B4-BE49-F238E27FC236}">
                <a16:creationId xmlns:a16="http://schemas.microsoft.com/office/drawing/2014/main" id="{DE6F0927-E3FD-4D9D-BFBB-28952AE2C3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4075" y="5543896"/>
            <a:ext cx="4168353" cy="552368"/>
          </a:xfrm>
          <a:prstGeom prst="rect">
            <a:avLst/>
          </a:prstGeom>
        </p:spPr>
      </p:pic>
      <p:sp>
        <p:nvSpPr>
          <p:cNvPr id="29" name="文本框 28">
            <a:extLst>
              <a:ext uri="{FF2B5EF4-FFF2-40B4-BE49-F238E27FC236}">
                <a16:creationId xmlns:a16="http://schemas.microsoft.com/office/drawing/2014/main" id="{88094414-992D-4802-8811-2EF9B47CA775}"/>
              </a:ext>
            </a:extLst>
          </p:cNvPr>
          <p:cNvSpPr txBox="1"/>
          <p:nvPr/>
        </p:nvSpPr>
        <p:spPr>
          <a:xfrm>
            <a:off x="350646" y="1785995"/>
            <a:ext cx="6202154"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lternating steps</a:t>
            </a:r>
            <a:r>
              <a:rPr lang="en-US" altLang="zh-CN" sz="2000" dirty="0">
                <a:latin typeface="Times New Roman" panose="02020603050405020304" pitchFamily="18" charset="0"/>
                <a:cs typeface="Times New Roman" panose="02020603050405020304" pitchFamily="18" charset="0"/>
              </a:rPr>
              <a:t>: </a:t>
            </a:r>
            <a:endParaRPr lang="zh-CN" altLang="en-US" dirty="0"/>
          </a:p>
        </p:txBody>
      </p:sp>
      <p:sp>
        <p:nvSpPr>
          <p:cNvPr id="31" name="矩形: 圆角 30">
            <a:extLst>
              <a:ext uri="{FF2B5EF4-FFF2-40B4-BE49-F238E27FC236}">
                <a16:creationId xmlns:a16="http://schemas.microsoft.com/office/drawing/2014/main" id="{B976C6EE-9A0B-4061-A8A9-D6C1E6688376}"/>
              </a:ext>
            </a:extLst>
          </p:cNvPr>
          <p:cNvSpPr/>
          <p:nvPr/>
        </p:nvSpPr>
        <p:spPr>
          <a:xfrm>
            <a:off x="140368" y="3636919"/>
            <a:ext cx="5895023" cy="2552843"/>
          </a:xfrm>
          <a:prstGeom prst="roundRect">
            <a:avLst>
              <a:gd name="adj" fmla="val 7576"/>
            </a:avLst>
          </a:prstGeom>
          <a:noFill/>
          <a:ln w="28575">
            <a:solidFill>
              <a:srgbClr val="DC554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3E4CD395-D1D9-461E-880B-AC8CBD21E690}"/>
              </a:ext>
            </a:extLst>
          </p:cNvPr>
          <p:cNvSpPr/>
          <p:nvPr/>
        </p:nvSpPr>
        <p:spPr>
          <a:xfrm>
            <a:off x="6247678" y="5624144"/>
            <a:ext cx="355797" cy="2073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8D19639C-2F6B-4F2C-9762-C34EEF8E0982}"/>
              </a:ext>
            </a:extLst>
          </p:cNvPr>
          <p:cNvSpPr txBox="1"/>
          <p:nvPr/>
        </p:nvSpPr>
        <p:spPr>
          <a:xfrm>
            <a:off x="350646" y="6195563"/>
            <a:ext cx="11944661" cy="307777"/>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Zhang J, Ghanem B. ISTA-Net: Interpretable optimization-inspired deep network for image compressive sensing[C]//CVPR 2018: 1828-1837.</a:t>
            </a:r>
            <a:endParaRPr lang="zh-CN" altLang="en-US" sz="1400" dirty="0"/>
          </a:p>
        </p:txBody>
      </p:sp>
      <p:pic>
        <p:nvPicPr>
          <p:cNvPr id="25" name="图片 24">
            <a:extLst>
              <a:ext uri="{FF2B5EF4-FFF2-40B4-BE49-F238E27FC236}">
                <a16:creationId xmlns:a16="http://schemas.microsoft.com/office/drawing/2014/main" id="{9F9C23B9-2926-475D-8EA8-3BDF7095E4C9}"/>
              </a:ext>
            </a:extLst>
          </p:cNvPr>
          <p:cNvPicPr>
            <a:picLocks noChangeAspect="1"/>
          </p:cNvPicPr>
          <p:nvPr/>
        </p:nvPicPr>
        <p:blipFill rotWithShape="1">
          <a:blip r:embed="rId13"/>
          <a:srcRect l="816" r="1"/>
          <a:stretch/>
        </p:blipFill>
        <p:spPr>
          <a:xfrm>
            <a:off x="1636560" y="4693247"/>
            <a:ext cx="3088642" cy="360574"/>
          </a:xfrm>
          <a:prstGeom prst="roundRect">
            <a:avLst/>
          </a:prstGeom>
        </p:spPr>
      </p:pic>
      <p:sp>
        <p:nvSpPr>
          <p:cNvPr id="26" name="矩形: 圆角 25">
            <a:extLst>
              <a:ext uri="{FF2B5EF4-FFF2-40B4-BE49-F238E27FC236}">
                <a16:creationId xmlns:a16="http://schemas.microsoft.com/office/drawing/2014/main" id="{33D23C0F-BC52-41F0-871A-6722F2DDD970}"/>
              </a:ext>
            </a:extLst>
          </p:cNvPr>
          <p:cNvSpPr/>
          <p:nvPr/>
        </p:nvSpPr>
        <p:spPr>
          <a:xfrm>
            <a:off x="750474" y="4693247"/>
            <a:ext cx="886086" cy="3605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定理</a:t>
            </a:r>
            <a:r>
              <a:rPr lang="en-US" altLang="zh-CN" dirty="0"/>
              <a:t>1</a:t>
            </a:r>
            <a:endParaRPr lang="zh-CN" altLang="en-US" dirty="0"/>
          </a:p>
        </p:txBody>
      </p:sp>
    </p:spTree>
    <p:extLst>
      <p:ext uri="{BB962C8B-B14F-4D97-AF65-F5344CB8AC3E}">
        <p14:creationId xmlns:p14="http://schemas.microsoft.com/office/powerpoint/2010/main" val="911623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矩形: 圆角 403">
            <a:extLst>
              <a:ext uri="{FF2B5EF4-FFF2-40B4-BE49-F238E27FC236}">
                <a16:creationId xmlns:a16="http://schemas.microsoft.com/office/drawing/2014/main" id="{46BF163B-EDE0-476A-9518-8C7BBC779E0D}"/>
              </a:ext>
            </a:extLst>
          </p:cNvPr>
          <p:cNvSpPr/>
          <p:nvPr/>
        </p:nvSpPr>
        <p:spPr>
          <a:xfrm>
            <a:off x="6568901" y="5822804"/>
            <a:ext cx="5236148" cy="516165"/>
          </a:xfrm>
          <a:prstGeom prst="roundRect">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矩形: 圆角 402">
            <a:extLst>
              <a:ext uri="{FF2B5EF4-FFF2-40B4-BE49-F238E27FC236}">
                <a16:creationId xmlns:a16="http://schemas.microsoft.com/office/drawing/2014/main" id="{84D21AA3-327B-4E7A-8905-25B2BEC46C9E}"/>
              </a:ext>
            </a:extLst>
          </p:cNvPr>
          <p:cNvSpPr/>
          <p:nvPr/>
        </p:nvSpPr>
        <p:spPr>
          <a:xfrm>
            <a:off x="512647" y="5808810"/>
            <a:ext cx="5112559" cy="538459"/>
          </a:xfrm>
          <a:prstGeom prst="roundRect">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9E48B4E-4D67-4820-849F-C0780E136122}"/>
              </a:ext>
            </a:extLst>
          </p:cNvPr>
          <p:cNvSpPr>
            <a:spLocks noGrp="1"/>
          </p:cNvSpPr>
          <p:nvPr>
            <p:ph type="title"/>
          </p:nvPr>
        </p:nvSpPr>
        <p:spPr/>
        <p:txBody>
          <a:bodyPr/>
          <a:lstStyle/>
          <a:p>
            <a:r>
              <a:rPr lang="en-US" altLang="zh-CN" sz="4000" b="0" i="0" u="none" strike="noStrike" dirty="0">
                <a:solidFill>
                  <a:srgbClr val="FFFFFF"/>
                </a:solidFill>
                <a:latin typeface="+mn-lt"/>
                <a:ea typeface="Calibri"/>
                <a:cs typeface="Calibri"/>
                <a:sym typeface="Calibri"/>
              </a:rPr>
              <a:t>DISTA-Net</a:t>
            </a:r>
            <a:endParaRPr lang="zh-CN" altLang="en-US" dirty="0">
              <a:latin typeface="+mn-lt"/>
            </a:endParaRPr>
          </a:p>
        </p:txBody>
      </p:sp>
      <p:sp>
        <p:nvSpPr>
          <p:cNvPr id="4" name="日期占位符 3">
            <a:extLst>
              <a:ext uri="{FF2B5EF4-FFF2-40B4-BE49-F238E27FC236}">
                <a16:creationId xmlns:a16="http://schemas.microsoft.com/office/drawing/2014/main" id="{5655F97A-99A7-4FF4-8F33-C2E1D3FCC0C1}"/>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12CFB358-93BC-4670-AF53-8532091EA3E3}"/>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181D57A8-B1A3-48E0-87FB-6CA8A505A934}"/>
              </a:ext>
            </a:extLst>
          </p:cNvPr>
          <p:cNvSpPr>
            <a:spLocks noGrp="1"/>
          </p:cNvSpPr>
          <p:nvPr>
            <p:ph type="sldNum" sz="quarter" idx="12"/>
          </p:nvPr>
        </p:nvSpPr>
        <p:spPr/>
        <p:txBody>
          <a:bodyPr/>
          <a:lstStyle/>
          <a:p>
            <a:fld id="{B8AAA92B-FE95-4EA0-A228-252CCF87D5D4}" type="slidenum">
              <a:rPr lang="zh-CN" altLang="en-US" smtClean="0"/>
              <a:pPr/>
              <a:t>12</a:t>
            </a:fld>
            <a:endParaRPr lang="zh-CN" altLang="en-US" dirty="0"/>
          </a:p>
        </p:txBody>
      </p:sp>
      <p:sp>
        <p:nvSpPr>
          <p:cNvPr id="8" name="AutoShape 4">
            <a:extLst>
              <a:ext uri="{FF2B5EF4-FFF2-40B4-BE49-F238E27FC236}">
                <a16:creationId xmlns:a16="http://schemas.microsoft.com/office/drawing/2014/main" id="{B6260414-CDF9-449B-8928-20EA4CE33167}"/>
              </a:ext>
            </a:extLst>
          </p:cNvPr>
          <p:cNvSpPr/>
          <p:nvPr/>
        </p:nvSpPr>
        <p:spPr>
          <a:xfrm>
            <a:off x="1770282" y="2235426"/>
            <a:ext cx="3210234" cy="698090"/>
          </a:xfrm>
          <a:prstGeom prst="rect">
            <a:avLst/>
          </a:prstGeom>
          <a:solidFill>
            <a:srgbClr val="FFFFFF">
              <a:alpha val="100000"/>
            </a:srgbClr>
          </a:solidFill>
          <a:ln w="12700" cap="flat">
            <a:noFill/>
            <a:prstDash val="solid"/>
          </a:ln>
        </p:spPr>
        <p:txBody>
          <a:bodyPr lIns="91440" tIns="45720" rIns="91440" bIns="45720" rtlCol="0" anchor="ctr"/>
          <a:lstStyle/>
          <a:p>
            <a:pPr algn="ctr">
              <a:defRPr/>
            </a:pPr>
            <a:endParaRPr/>
          </a:p>
        </p:txBody>
      </p:sp>
      <p:sp>
        <p:nvSpPr>
          <p:cNvPr id="9" name="AutoShape 5">
            <a:extLst>
              <a:ext uri="{FF2B5EF4-FFF2-40B4-BE49-F238E27FC236}">
                <a16:creationId xmlns:a16="http://schemas.microsoft.com/office/drawing/2014/main" id="{37F94226-C1F5-44B1-8E05-A5576524C728}"/>
              </a:ext>
            </a:extLst>
          </p:cNvPr>
          <p:cNvSpPr/>
          <p:nvPr/>
        </p:nvSpPr>
        <p:spPr>
          <a:xfrm>
            <a:off x="1106127" y="868299"/>
            <a:ext cx="1165123" cy="167149"/>
          </a:xfrm>
          <a:prstGeom prst="rect">
            <a:avLst/>
          </a:prstGeom>
          <a:solidFill>
            <a:srgbClr val="FFFFFF">
              <a:alpha val="100000"/>
            </a:srgbClr>
          </a:solidFill>
          <a:ln w="12700" cap="flat">
            <a:noFill/>
            <a:prstDash val="solid"/>
          </a:ln>
        </p:spPr>
        <p:txBody>
          <a:bodyPr lIns="91440" tIns="45720" rIns="91440" bIns="45720" rtlCol="0" anchor="ctr"/>
          <a:lstStyle/>
          <a:p>
            <a:pPr algn="ctr">
              <a:defRPr/>
            </a:pPr>
            <a:endParaRPr/>
          </a:p>
        </p:txBody>
      </p:sp>
      <p:pic>
        <p:nvPicPr>
          <p:cNvPr id="12" name="Picture 8">
            <a:extLst>
              <a:ext uri="{FF2B5EF4-FFF2-40B4-BE49-F238E27FC236}">
                <a16:creationId xmlns:a16="http://schemas.microsoft.com/office/drawing/2014/main" id="{EFBBBEE7-79E3-4EDC-937C-9130E5259E20}"/>
              </a:ext>
            </a:extLst>
          </p:cNvPr>
          <p:cNvPicPr>
            <a:picLocks noChangeAspect="1"/>
          </p:cNvPicPr>
          <p:nvPr/>
        </p:nvPicPr>
        <p:blipFill>
          <a:blip r:embed="rId4"/>
          <a:stretch>
            <a:fillRect/>
          </a:stretch>
        </p:blipFill>
        <p:spPr>
          <a:xfrm>
            <a:off x="5853" y="2383797"/>
            <a:ext cx="3179442" cy="3012965"/>
          </a:xfrm>
          <a:prstGeom prst="rect">
            <a:avLst/>
          </a:prstGeom>
          <a:ln>
            <a:noFill/>
            <a:prstDash val="solid"/>
          </a:ln>
        </p:spPr>
      </p:pic>
      <p:sp>
        <p:nvSpPr>
          <p:cNvPr id="13" name="AutoShape 9">
            <a:extLst>
              <a:ext uri="{FF2B5EF4-FFF2-40B4-BE49-F238E27FC236}">
                <a16:creationId xmlns:a16="http://schemas.microsoft.com/office/drawing/2014/main" id="{C380C063-8245-4E26-9E2E-B398E1B494DD}"/>
              </a:ext>
            </a:extLst>
          </p:cNvPr>
          <p:cNvSpPr/>
          <p:nvPr/>
        </p:nvSpPr>
        <p:spPr>
          <a:xfrm>
            <a:off x="149613" y="702596"/>
            <a:ext cx="11932283" cy="1274541"/>
          </a:xfrm>
          <a:prstGeom prst="roundRect">
            <a:avLst>
              <a:gd name="adj" fmla="val 18689"/>
            </a:avLst>
          </a:prstGeom>
          <a:solidFill>
            <a:srgbClr val="FFF5EB">
              <a:alpha val="100000"/>
            </a:srgbClr>
          </a:solidFill>
          <a:ln w="12700">
            <a:solidFill>
              <a:schemeClr val="accent4">
                <a:lumMod val="20000"/>
                <a:lumOff val="80000"/>
              </a:schemeClr>
            </a:solidFill>
            <a:prstDash val="solid"/>
          </a:ln>
        </p:spPr>
        <p:txBody>
          <a:bodyPr wrap="square" lIns="63500" tIns="63500" rIns="63500" bIns="63500" rtlCol="0" anchor="ctr">
            <a:noAutofit/>
          </a:bodyPr>
          <a:lstStyle/>
          <a:p>
            <a:pPr indent="0" algn="l">
              <a:lnSpc>
                <a:spcPct val="125000"/>
              </a:lnSpc>
              <a:defRPr/>
            </a:pPr>
            <a:r>
              <a:rPr lang="en-US" sz="2000" b="0" i="0" u="none" strike="noStrike" dirty="0">
                <a:solidFill>
                  <a:srgbClr val="1F2329"/>
                </a:solidFill>
                <a:latin typeface="Noto Sans SC"/>
                <a:ea typeface="Noto Sans SC"/>
                <a:cs typeface="Noto Sans SC"/>
                <a:sym typeface="Noto Sans SC"/>
              </a:rPr>
              <a:t>引入动态机制，</a:t>
            </a:r>
            <a:r>
              <a:rPr lang="en-US" sz="2000" b="0" i="0" u="none" strike="noStrike" dirty="0">
                <a:solidFill>
                  <a:srgbClr val="1F2329"/>
                </a:solidFill>
                <a:ea typeface="Noto Sans SC"/>
                <a:cs typeface="Noto Sans SC"/>
                <a:sym typeface="Noto Sans SC"/>
              </a:rPr>
              <a:t>DISTA-Net</a:t>
            </a:r>
            <a:r>
              <a:rPr lang="en-US" sz="2000" b="0" i="0" u="none" strike="noStrike" dirty="0">
                <a:solidFill>
                  <a:srgbClr val="1F2329"/>
                </a:solidFill>
                <a:latin typeface="Noto Sans SC"/>
                <a:ea typeface="Noto Sans SC"/>
                <a:cs typeface="Noto Sans SC"/>
                <a:sym typeface="Noto Sans SC"/>
              </a:rPr>
              <a:t> 提出两个关键改进：</a:t>
            </a:r>
            <a:endParaRPr lang="en-US" sz="1400" dirty="0"/>
          </a:p>
          <a:p>
            <a:pPr marL="203200" indent="-203200" algn="l">
              <a:lnSpc>
                <a:spcPct val="125000"/>
              </a:lnSpc>
              <a:buClr>
                <a:srgbClr val="1F2329"/>
              </a:buClr>
              <a:buFont typeface="+mj-lt"/>
              <a:buAutoNum type="arabicPeriod"/>
            </a:pPr>
            <a:r>
              <a:rPr lang="en-US" b="1" i="0" u="none" strike="noStrike" dirty="0">
                <a:solidFill>
                  <a:srgbClr val="1F2329"/>
                </a:solidFill>
                <a:latin typeface="Noto Sans SC"/>
                <a:ea typeface="Noto Sans SC"/>
                <a:cs typeface="Noto Sans SC"/>
                <a:sym typeface="Noto Sans SC"/>
              </a:rPr>
              <a:t>动态变换模块</a:t>
            </a:r>
            <a:r>
              <a:rPr lang="en-US" b="0" i="0" u="none" strike="noStrike" dirty="0">
                <a:solidFill>
                  <a:srgbClr val="1F2329"/>
                </a:solidFill>
                <a:latin typeface="Noto Sans SC"/>
                <a:ea typeface="Noto Sans SC"/>
                <a:cs typeface="Noto Sans SC"/>
                <a:sym typeface="Noto Sans SC"/>
              </a:rPr>
              <a:t>，采用双分支结构设计，通过动态卷积核实现对特征表示的自适应调整，增强网络的特征表达能力；</a:t>
            </a:r>
          </a:p>
          <a:p>
            <a:pPr marL="203200" indent="-203200" algn="l">
              <a:lnSpc>
                <a:spcPct val="125000"/>
              </a:lnSpc>
              <a:buClr>
                <a:srgbClr val="1F2329"/>
              </a:buClr>
              <a:buFont typeface="+mj-lt"/>
              <a:buAutoNum type="arabicPeriod"/>
            </a:pPr>
            <a:r>
              <a:rPr lang="en-US" b="1" i="0" u="none" strike="noStrike" dirty="0" err="1">
                <a:solidFill>
                  <a:srgbClr val="1F2329"/>
                </a:solidFill>
                <a:latin typeface="Noto Sans SC"/>
                <a:ea typeface="Noto Sans SC"/>
                <a:cs typeface="Noto Sans SC"/>
                <a:sym typeface="Noto Sans SC"/>
              </a:rPr>
              <a:t>动态阈值模块</a:t>
            </a:r>
            <a:r>
              <a:rPr lang="en-US" b="0" i="0" u="none" strike="noStrike" dirty="0">
                <a:solidFill>
                  <a:srgbClr val="1F2329"/>
                </a:solidFill>
                <a:latin typeface="Noto Sans SC"/>
                <a:ea typeface="Noto Sans SC"/>
                <a:cs typeface="Noto Sans SC"/>
                <a:sym typeface="Noto Sans SC"/>
              </a:rPr>
              <a:t> ，引入双卷积层结构捕获多尺度特征，显著改善了图像重建过程中对稀疏向量扰动的鲁棒性</a:t>
            </a:r>
            <a:r>
              <a:rPr lang="en-US" sz="1600" b="0" i="0" u="none" strike="noStrike" dirty="0">
                <a:solidFill>
                  <a:srgbClr val="1F2329"/>
                </a:solidFill>
                <a:latin typeface="Noto Sans SC"/>
                <a:ea typeface="Noto Sans SC"/>
                <a:cs typeface="Noto Sans SC"/>
                <a:sym typeface="Noto Sans SC"/>
              </a:rPr>
              <a:t>。</a:t>
            </a:r>
          </a:p>
        </p:txBody>
      </p:sp>
      <p:sp>
        <p:nvSpPr>
          <p:cNvPr id="14" name="Rounded Rectangle 128">
            <a:extLst>
              <a:ext uri="{FF2B5EF4-FFF2-40B4-BE49-F238E27FC236}">
                <a16:creationId xmlns:a16="http://schemas.microsoft.com/office/drawing/2014/main" id="{82A58FE8-4F7C-4B25-8AB2-2E0342D6AA31}"/>
              </a:ext>
            </a:extLst>
          </p:cNvPr>
          <p:cNvSpPr/>
          <p:nvPr/>
        </p:nvSpPr>
        <p:spPr>
          <a:xfrm>
            <a:off x="3581400" y="2207332"/>
            <a:ext cx="7921184" cy="1173232"/>
          </a:xfrm>
          <a:prstGeom prst="roundRect">
            <a:avLst>
              <a:gd name="adj" fmla="val 902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sz="1435"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FC695E4-D07E-4EF4-9242-3ECAA699D839}"/>
                  </a:ext>
                </a:extLst>
              </p:cNvPr>
              <p:cNvSpPr txBox="1"/>
              <p:nvPr/>
            </p:nvSpPr>
            <p:spPr>
              <a:xfrm>
                <a:off x="11078226" y="2386245"/>
                <a:ext cx="424357"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a:latin typeface="Cambria Math" panose="02040503050406030204" pitchFamily="18" charset="0"/>
                            </a:rPr>
                          </m:ctrlPr>
                        </m:sSupPr>
                        <m:e>
                          <m:acc>
                            <m:accPr>
                              <m:chr m:val="̃"/>
                              <m:ctrlPr>
                                <a:rPr lang="en-US" altLang="zh-CN" sz="957" b="1" i="1">
                                  <a:latin typeface="Cambria Math" panose="02040503050406030204" pitchFamily="18" charset="0"/>
                                </a:rPr>
                              </m:ctrlPr>
                            </m:accPr>
                            <m:e>
                              <m:r>
                                <a:rPr lang="en-US" altLang="zh-CN" sz="957" b="1" i="1">
                                  <a:latin typeface="Cambria Math" panose="02040503050406030204" pitchFamily="18" charset="0"/>
                                </a:rPr>
                                <m:t>𝒔</m:t>
                              </m:r>
                            </m:e>
                          </m:acc>
                        </m:e>
                        <m:sup>
                          <m:r>
                            <a:rPr lang="en-US" altLang="zh-CN" sz="957" b="1" i="1">
                              <a:latin typeface="Cambria Math" panose="02040503050406030204" pitchFamily="18" charset="0"/>
                            </a:rPr>
                            <m:t>(</m:t>
                          </m:r>
                          <m:r>
                            <m:rPr>
                              <m:sty m:val="p"/>
                            </m:rPr>
                            <a:rPr lang="en-US" altLang="zh-CN" sz="957" b="1" i="1">
                              <a:latin typeface="Cambria Math" panose="02040503050406030204" pitchFamily="18" charset="0"/>
                            </a:rPr>
                            <m:t>N</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15" name="文本框 14">
                <a:extLst>
                  <a:ext uri="{FF2B5EF4-FFF2-40B4-BE49-F238E27FC236}">
                    <a16:creationId xmlns:a16="http://schemas.microsoft.com/office/drawing/2014/main" id="{5FC695E4-D07E-4EF4-9242-3ECAA699D839}"/>
                  </a:ext>
                </a:extLst>
              </p:cNvPr>
              <p:cNvSpPr txBox="1">
                <a:spLocks noRot="1" noChangeAspect="1" noMove="1" noResize="1" noEditPoints="1" noAdjustHandles="1" noChangeArrowheads="1" noChangeShapeType="1" noTextEdit="1"/>
              </p:cNvSpPr>
              <p:nvPr/>
            </p:nvSpPr>
            <p:spPr>
              <a:xfrm>
                <a:off x="11078226" y="2386245"/>
                <a:ext cx="424357" cy="245516"/>
              </a:xfrm>
              <a:prstGeom prst="rect">
                <a:avLst/>
              </a:prstGeom>
              <a:blipFill>
                <a:blip r:embed="rId5"/>
                <a:stretch>
                  <a:fillRect/>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2BB51E39-D550-45D4-9208-CAC653477D24}"/>
              </a:ext>
            </a:extLst>
          </p:cNvPr>
          <p:cNvPicPr>
            <a:picLocks noChangeAspect="1"/>
          </p:cNvPicPr>
          <p:nvPr/>
        </p:nvPicPr>
        <p:blipFill>
          <a:blip r:embed="rId6"/>
          <a:stretch>
            <a:fillRect/>
          </a:stretch>
        </p:blipFill>
        <p:spPr>
          <a:xfrm>
            <a:off x="3184875" y="2515382"/>
            <a:ext cx="612653" cy="612653"/>
          </a:xfrm>
          <a:prstGeom prst="rect">
            <a:avLst/>
          </a:prstGeom>
        </p:spPr>
      </p:pic>
      <p:pic>
        <p:nvPicPr>
          <p:cNvPr id="17" name="图片 16">
            <a:extLst>
              <a:ext uri="{FF2B5EF4-FFF2-40B4-BE49-F238E27FC236}">
                <a16:creationId xmlns:a16="http://schemas.microsoft.com/office/drawing/2014/main" id="{CECB8834-C3DE-4C5D-99F7-06E7C65D5A17}"/>
              </a:ext>
            </a:extLst>
          </p:cNvPr>
          <p:cNvPicPr>
            <a:picLocks noChangeAspect="1"/>
          </p:cNvPicPr>
          <p:nvPr/>
        </p:nvPicPr>
        <p:blipFill>
          <a:blip r:embed="rId7"/>
          <a:stretch>
            <a:fillRect/>
          </a:stretch>
        </p:blipFill>
        <p:spPr>
          <a:xfrm>
            <a:off x="11413023" y="2404669"/>
            <a:ext cx="728975" cy="728975"/>
          </a:xfrm>
          <a:prstGeom prst="rect">
            <a:avLst/>
          </a:prstGeom>
        </p:spPr>
      </p:pic>
      <p:sp>
        <p:nvSpPr>
          <p:cNvPr id="18" name="矩形 17">
            <a:extLst>
              <a:ext uri="{FF2B5EF4-FFF2-40B4-BE49-F238E27FC236}">
                <a16:creationId xmlns:a16="http://schemas.microsoft.com/office/drawing/2014/main" id="{9FC8D605-18F0-44FD-BDC3-DA27B3299E0E}"/>
              </a:ext>
            </a:extLst>
          </p:cNvPr>
          <p:cNvSpPr/>
          <p:nvPr/>
        </p:nvSpPr>
        <p:spPr>
          <a:xfrm>
            <a:off x="11262173" y="2566245"/>
            <a:ext cx="79394" cy="50699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35" dirty="0">
              <a:ln>
                <a:solidFill>
                  <a:schemeClr val="accent4">
                    <a:lumMod val="60000"/>
                    <a:lumOff val="40000"/>
                  </a:schemeClr>
                </a:solidFill>
              </a:ln>
            </a:endParaRPr>
          </a:p>
        </p:txBody>
      </p:sp>
      <p:sp>
        <p:nvSpPr>
          <p:cNvPr id="19" name="文本框 18">
            <a:extLst>
              <a:ext uri="{FF2B5EF4-FFF2-40B4-BE49-F238E27FC236}">
                <a16:creationId xmlns:a16="http://schemas.microsoft.com/office/drawing/2014/main" id="{3218C18E-6D68-482B-8375-ACEC11B58DF5}"/>
              </a:ext>
            </a:extLst>
          </p:cNvPr>
          <p:cNvSpPr txBox="1"/>
          <p:nvPr/>
        </p:nvSpPr>
        <p:spPr>
          <a:xfrm>
            <a:off x="6071054" y="2721677"/>
            <a:ext cx="432102" cy="354071"/>
          </a:xfrm>
          <a:prstGeom prst="rect">
            <a:avLst/>
          </a:prstGeom>
          <a:noFill/>
        </p:spPr>
        <p:txBody>
          <a:bodyPr wrap="square" rtlCol="0">
            <a:spAutoFit/>
          </a:bodyPr>
          <a:lstStyle/>
          <a:p>
            <a:r>
              <a:rPr lang="en-US" altLang="zh-CN" sz="1701" dirty="0">
                <a:solidFill>
                  <a:schemeClr val="accent5">
                    <a:lumMod val="75000"/>
                  </a:schemeClr>
                </a:solidFill>
              </a:rPr>
              <a:t>…</a:t>
            </a:r>
            <a:endParaRPr lang="zh-CN" altLang="en-US" sz="1701" dirty="0">
              <a:solidFill>
                <a:schemeClr val="accent5">
                  <a:lumMod val="75000"/>
                </a:schemeClr>
              </a:solidFill>
            </a:endParaRPr>
          </a:p>
        </p:txBody>
      </p:sp>
      <p:sp>
        <p:nvSpPr>
          <p:cNvPr id="20" name="文本框 19">
            <a:extLst>
              <a:ext uri="{FF2B5EF4-FFF2-40B4-BE49-F238E27FC236}">
                <a16:creationId xmlns:a16="http://schemas.microsoft.com/office/drawing/2014/main" id="{29CAC020-5DF7-48AD-8E29-6E41AD506CFB}"/>
              </a:ext>
            </a:extLst>
          </p:cNvPr>
          <p:cNvSpPr txBox="1"/>
          <p:nvPr/>
        </p:nvSpPr>
        <p:spPr>
          <a:xfrm>
            <a:off x="8621968" y="2727899"/>
            <a:ext cx="432102" cy="354071"/>
          </a:xfrm>
          <a:prstGeom prst="rect">
            <a:avLst/>
          </a:prstGeom>
          <a:noFill/>
        </p:spPr>
        <p:txBody>
          <a:bodyPr wrap="square" rtlCol="0">
            <a:spAutoFit/>
          </a:bodyPr>
          <a:lstStyle/>
          <a:p>
            <a:r>
              <a:rPr lang="en-US" altLang="zh-CN" sz="1701" dirty="0">
                <a:solidFill>
                  <a:schemeClr val="accent5">
                    <a:lumMod val="75000"/>
                  </a:schemeClr>
                </a:solidFill>
              </a:rPr>
              <a:t>…</a:t>
            </a:r>
            <a:endParaRPr lang="zh-CN" altLang="en-US" sz="1701" dirty="0">
              <a:solidFill>
                <a:schemeClr val="accent5">
                  <a:lumMod val="75000"/>
                </a:schemeClr>
              </a:solidFill>
            </a:endParaRPr>
          </a:p>
        </p:txBody>
      </p:sp>
      <p:cxnSp>
        <p:nvCxnSpPr>
          <p:cNvPr id="21" name="直接连接符 20">
            <a:extLst>
              <a:ext uri="{FF2B5EF4-FFF2-40B4-BE49-F238E27FC236}">
                <a16:creationId xmlns:a16="http://schemas.microsoft.com/office/drawing/2014/main" id="{A8B428C9-6F82-4682-B008-4D60EE0298CC}"/>
              </a:ext>
            </a:extLst>
          </p:cNvPr>
          <p:cNvCxnSpPr>
            <a:cxnSpLocks/>
          </p:cNvCxnSpPr>
          <p:nvPr/>
        </p:nvCxnSpPr>
        <p:spPr>
          <a:xfrm>
            <a:off x="7985291" y="3117919"/>
            <a:ext cx="3637299" cy="345058"/>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21">
            <a:extLst>
              <a:ext uri="{FF2B5EF4-FFF2-40B4-BE49-F238E27FC236}">
                <a16:creationId xmlns:a16="http://schemas.microsoft.com/office/drawing/2014/main" id="{EB7B40FA-9D52-4ACA-9AA4-0EA87FB0125C}"/>
              </a:ext>
            </a:extLst>
          </p:cNvPr>
          <p:cNvCxnSpPr>
            <a:cxnSpLocks/>
          </p:cNvCxnSpPr>
          <p:nvPr/>
        </p:nvCxnSpPr>
        <p:spPr>
          <a:xfrm flipV="1">
            <a:off x="3608688" y="3169570"/>
            <a:ext cx="3182329" cy="320081"/>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3" name="组合 22">
            <a:extLst>
              <a:ext uri="{FF2B5EF4-FFF2-40B4-BE49-F238E27FC236}">
                <a16:creationId xmlns:a16="http://schemas.microsoft.com/office/drawing/2014/main" id="{E25ACEDE-748F-43CB-9828-396A010C2E7D}"/>
              </a:ext>
            </a:extLst>
          </p:cNvPr>
          <p:cNvGrpSpPr/>
          <p:nvPr/>
        </p:nvGrpSpPr>
        <p:grpSpPr>
          <a:xfrm>
            <a:off x="8818627" y="2350245"/>
            <a:ext cx="2443546" cy="820908"/>
            <a:chOff x="6946574" y="120527"/>
            <a:chExt cx="2443546" cy="820908"/>
          </a:xfrm>
        </p:grpSpPr>
        <p:sp>
          <p:nvSpPr>
            <p:cNvPr id="24" name="矩形 23">
              <a:extLst>
                <a:ext uri="{FF2B5EF4-FFF2-40B4-BE49-F238E27FC236}">
                  <a16:creationId xmlns:a16="http://schemas.microsoft.com/office/drawing/2014/main" id="{9B749ACF-F012-4B21-A86A-CE1FC42C9D95}"/>
                </a:ext>
              </a:extLst>
            </p:cNvPr>
            <p:cNvSpPr/>
            <p:nvPr/>
          </p:nvSpPr>
          <p:spPr>
            <a:xfrm>
              <a:off x="7182017" y="335343"/>
              <a:ext cx="79394" cy="50699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35" dirty="0">
                <a:ln>
                  <a:solidFill>
                    <a:schemeClr val="accent4">
                      <a:lumMod val="60000"/>
                      <a:lumOff val="40000"/>
                    </a:schemeClr>
                  </a:solidFill>
                </a:ln>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A866D86-0894-4C8D-AF26-8FF38E9BCE4D}"/>
                    </a:ext>
                  </a:extLst>
                </p:cNvPr>
                <p:cNvSpPr txBox="1"/>
                <p:nvPr/>
              </p:nvSpPr>
              <p:spPr>
                <a:xfrm>
                  <a:off x="7368523" y="139088"/>
                  <a:ext cx="415472"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a:latin typeface="Cambria Math" panose="02040503050406030204" pitchFamily="18" charset="0"/>
                              </a:rPr>
                            </m:ctrlPr>
                          </m:sSupPr>
                          <m:e>
                            <m:r>
                              <a:rPr lang="en-US" altLang="zh-CN" sz="957" b="1" i="1">
                                <a:latin typeface="Cambria Math" panose="02040503050406030204" pitchFamily="18" charset="0"/>
                              </a:rPr>
                              <m:t>𝒓</m:t>
                            </m:r>
                          </m:e>
                          <m:sup>
                            <m:r>
                              <a:rPr lang="en-US" altLang="zh-CN" sz="957" b="1" i="1">
                                <a:latin typeface="Cambria Math" panose="02040503050406030204" pitchFamily="18" charset="0"/>
                              </a:rPr>
                              <m:t>(</m:t>
                            </m:r>
                            <m:r>
                              <a:rPr lang="en-US" altLang="zh-CN" sz="957" b="1" i="1">
                                <a:latin typeface="Cambria Math" panose="02040503050406030204" pitchFamily="18" charset="0"/>
                              </a:rPr>
                              <m:t>𝟏</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332" name="文本框 331">
                  <a:extLst>
                    <a:ext uri="{FF2B5EF4-FFF2-40B4-BE49-F238E27FC236}">
                      <a16:creationId xmlns:a16="http://schemas.microsoft.com/office/drawing/2014/main" id="{1D78D474-0F70-4136-A363-5B981219DB2A}"/>
                    </a:ext>
                  </a:extLst>
                </p:cNvPr>
                <p:cNvSpPr txBox="1">
                  <a:spLocks noRot="1" noChangeAspect="1" noMove="1" noResize="1" noEditPoints="1" noAdjustHandles="1" noChangeArrowheads="1" noChangeShapeType="1" noTextEdit="1"/>
                </p:cNvSpPr>
                <p:nvPr/>
              </p:nvSpPr>
              <p:spPr>
                <a:xfrm>
                  <a:off x="7368523" y="139088"/>
                  <a:ext cx="415472" cy="245516"/>
                </a:xfrm>
                <a:prstGeom prst="rect">
                  <a:avLst/>
                </a:prstGeom>
                <a:blipFill>
                  <a:blip r:embed="rId34"/>
                  <a:stretch>
                    <a:fillRect/>
                  </a:stretch>
                </a:blipFill>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B30E4364-6046-4B2A-84CF-C87ABED39210}"/>
                </a:ext>
              </a:extLst>
            </p:cNvPr>
            <p:cNvGrpSpPr/>
            <p:nvPr/>
          </p:nvGrpSpPr>
          <p:grpSpPr>
            <a:xfrm>
              <a:off x="7392959" y="120527"/>
              <a:ext cx="1997161" cy="820908"/>
              <a:chOff x="7558248" y="-45086"/>
              <a:chExt cx="1997161" cy="820908"/>
            </a:xfrm>
          </p:grpSpPr>
          <p:sp>
            <p:nvSpPr>
              <p:cNvPr id="32" name="Rounded Rectangle 128">
                <a:extLst>
                  <a:ext uri="{FF2B5EF4-FFF2-40B4-BE49-F238E27FC236}">
                    <a16:creationId xmlns:a16="http://schemas.microsoft.com/office/drawing/2014/main" id="{C1F98111-DD42-48C5-8D3E-6BCB3E19AEE9}"/>
                  </a:ext>
                </a:extLst>
              </p:cNvPr>
              <p:cNvSpPr/>
              <p:nvPr/>
            </p:nvSpPr>
            <p:spPr>
              <a:xfrm>
                <a:off x="7558248" y="-45086"/>
                <a:ext cx="1878072" cy="820908"/>
              </a:xfrm>
              <a:prstGeom prst="roundRect">
                <a:avLst/>
              </a:prstGeom>
              <a:solidFill>
                <a:srgbClr val="FDF8F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sz="1435" dirty="0"/>
              </a:p>
            </p:txBody>
          </p:sp>
          <p:sp>
            <p:nvSpPr>
              <p:cNvPr id="33" name="箭头: 右 32">
                <a:extLst>
                  <a:ext uri="{FF2B5EF4-FFF2-40B4-BE49-F238E27FC236}">
                    <a16:creationId xmlns:a16="http://schemas.microsoft.com/office/drawing/2014/main" id="{9C27813C-BE75-46A0-A8AB-7F16DD4E3A1A}"/>
                  </a:ext>
                </a:extLst>
              </p:cNvPr>
              <p:cNvSpPr/>
              <p:nvPr/>
            </p:nvSpPr>
            <p:spPr>
              <a:xfrm rot="5400000">
                <a:off x="9080267" y="316770"/>
                <a:ext cx="162761" cy="120237"/>
              </a:xfrm>
              <a:prstGeom prst="rightArrow">
                <a:avLst/>
              </a:prstGeom>
              <a:solidFill>
                <a:srgbClr val="A9D18E"/>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sp>
            <p:nvSpPr>
              <p:cNvPr id="34" name="矩形 33">
                <a:extLst>
                  <a:ext uri="{FF2B5EF4-FFF2-40B4-BE49-F238E27FC236}">
                    <a16:creationId xmlns:a16="http://schemas.microsoft.com/office/drawing/2014/main" id="{5DA79145-E2A5-4AB2-87B1-DA6766031EEA}"/>
                  </a:ext>
                </a:extLst>
              </p:cNvPr>
              <p:cNvSpPr/>
              <p:nvPr/>
            </p:nvSpPr>
            <p:spPr>
              <a:xfrm>
                <a:off x="7686919" y="169137"/>
                <a:ext cx="91277" cy="50699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435" dirty="0">
                  <a:ln>
                    <a:solidFill>
                      <a:schemeClr val="accent4">
                        <a:lumMod val="60000"/>
                        <a:lumOff val="40000"/>
                      </a:schemeClr>
                    </a:solidFill>
                  </a:ln>
                </a:endParaRPr>
              </a:p>
            </p:txBody>
          </p:sp>
          <mc:AlternateContent xmlns:mc="http://schemas.openxmlformats.org/markup-compatibility/2006" xmlns:a14="http://schemas.microsoft.com/office/drawing/2010/main">
            <mc:Choice Requires="a14">
              <p:sp>
                <p:nvSpPr>
                  <p:cNvPr id="35" name="矩形: 圆角 34">
                    <a:extLst>
                      <a:ext uri="{FF2B5EF4-FFF2-40B4-BE49-F238E27FC236}">
                        <a16:creationId xmlns:a16="http://schemas.microsoft.com/office/drawing/2014/main" id="{07B9CE38-4CE1-462C-B9BE-B8562327E206}"/>
                      </a:ext>
                    </a:extLst>
                  </p:cNvPr>
                  <p:cNvSpPr/>
                  <p:nvPr/>
                </p:nvSpPr>
                <p:spPr>
                  <a:xfrm>
                    <a:off x="7980356" y="472303"/>
                    <a:ext cx="343618" cy="184987"/>
                  </a:xfrm>
                  <a:prstGeom prst="roundRect">
                    <a:avLst/>
                  </a:prstGeom>
                  <a:solidFill>
                    <a:schemeClr val="accent1">
                      <a:lumMod val="20000"/>
                      <a:lumOff val="80000"/>
                    </a:schemeClr>
                  </a:solidFill>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800" b="1" i="1" dirty="0" smtClean="0">
                                  <a:solidFill>
                                    <a:srgbClr val="000000"/>
                                  </a:solidFill>
                                  <a:latin typeface="Cambria Math" panose="02040503050406030204" pitchFamily="18" charset="0"/>
                                </a:rPr>
                              </m:ctrlPr>
                            </m:sSubSupPr>
                            <m:e>
                              <m:r>
                                <m:rPr>
                                  <m:nor/>
                                </m:rPr>
                                <a:rPr lang="en-US" altLang="zh-CN" sz="800" b="1" dirty="0">
                                  <a:solidFill>
                                    <a:srgbClr val="000000"/>
                                  </a:solidFill>
                                  <a:latin typeface="PingFangSC-Regular"/>
                                </a:rPr>
                                <m:t>ℱ</m:t>
                              </m:r>
                            </m:e>
                            <m:sub>
                              <m:r>
                                <a:rPr lang="en-US" altLang="zh-CN" sz="800" b="1" i="1" dirty="0">
                                  <a:solidFill>
                                    <a:srgbClr val="000000"/>
                                  </a:solidFill>
                                  <a:latin typeface="Cambria Math" panose="02040503050406030204" pitchFamily="18" charset="0"/>
                                </a:rPr>
                                <m:t>𝒅</m:t>
                              </m:r>
                            </m:sub>
                            <m:sup>
                              <m:r>
                                <a:rPr lang="en-US" altLang="zh-CN" sz="600" b="1" i="1">
                                  <a:latin typeface="Cambria Math" panose="02040503050406030204" pitchFamily="18" charset="0"/>
                                </a:rPr>
                                <m:t>(</m:t>
                              </m:r>
                              <m:r>
                                <a:rPr lang="en-US" altLang="zh-CN" sz="600" b="1" i="1" smtClean="0">
                                  <a:latin typeface="Cambria Math" panose="02040503050406030204" pitchFamily="18" charset="0"/>
                                </a:rPr>
                                <m:t>𝑵</m:t>
                              </m:r>
                              <m:r>
                                <a:rPr lang="en-US" altLang="zh-CN" sz="600" b="1" i="1">
                                  <a:latin typeface="Cambria Math" panose="02040503050406030204" pitchFamily="18" charset="0"/>
                                </a:rPr>
                                <m:t>)</m:t>
                              </m:r>
                            </m:sup>
                          </m:sSubSup>
                        </m:oMath>
                      </m:oMathPara>
                    </a14:m>
                    <a:endParaRPr lang="zh-CN" altLang="en-US" sz="838" b="1" dirty="0"/>
                  </a:p>
                </p:txBody>
              </p:sp>
            </mc:Choice>
            <mc:Fallback xmlns="">
              <p:sp>
                <p:nvSpPr>
                  <p:cNvPr id="361" name="矩形: 圆角 360">
                    <a:extLst>
                      <a:ext uri="{FF2B5EF4-FFF2-40B4-BE49-F238E27FC236}">
                        <a16:creationId xmlns:a16="http://schemas.microsoft.com/office/drawing/2014/main" id="{EE600A8E-D163-48CA-8130-DD12D195689B}"/>
                      </a:ext>
                    </a:extLst>
                  </p:cNvPr>
                  <p:cNvSpPr>
                    <a:spLocks noRot="1" noChangeAspect="1" noMove="1" noResize="1" noEditPoints="1" noAdjustHandles="1" noChangeArrowheads="1" noChangeShapeType="1" noTextEdit="1"/>
                  </p:cNvSpPr>
                  <p:nvPr/>
                </p:nvSpPr>
                <p:spPr>
                  <a:xfrm>
                    <a:off x="7980356" y="472303"/>
                    <a:ext cx="343618" cy="184987"/>
                  </a:xfrm>
                  <a:prstGeom prst="roundRect">
                    <a:avLst/>
                  </a:prstGeom>
                  <a:blipFill>
                    <a:blip r:embed="rId35"/>
                    <a:stretch>
                      <a:fillRect b="-3125"/>
                    </a:stretch>
                  </a:blipFill>
                  <a:ln>
                    <a:solidFill>
                      <a:schemeClr val="accent1">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圆角 35">
                    <a:extLst>
                      <a:ext uri="{FF2B5EF4-FFF2-40B4-BE49-F238E27FC236}">
                        <a16:creationId xmlns:a16="http://schemas.microsoft.com/office/drawing/2014/main" id="{2C8229CE-625A-4672-95D3-F57A8404069A}"/>
                      </a:ext>
                    </a:extLst>
                  </p:cNvPr>
                  <p:cNvSpPr/>
                  <p:nvPr/>
                </p:nvSpPr>
                <p:spPr>
                  <a:xfrm>
                    <a:off x="8983809" y="472200"/>
                    <a:ext cx="361252" cy="184987"/>
                  </a:xfrm>
                  <a:prstGeom prst="roundRect">
                    <a:avLst/>
                  </a:prstGeom>
                  <a:solidFill>
                    <a:schemeClr val="accent6">
                      <a:lumMod val="40000"/>
                      <a:lumOff val="60000"/>
                    </a:schemeClr>
                  </a:solidFill>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CN" sz="744" b="1" i="1" smtClean="0">
                                  <a:latin typeface="Cambria Math" panose="02040503050406030204" pitchFamily="18" charset="0"/>
                                </a:rPr>
                              </m:ctrlPr>
                            </m:sSupPr>
                            <m:e>
                              <m:acc>
                                <m:accPr>
                                  <m:chr m:val="̃"/>
                                  <m:ctrlPr>
                                    <a:rPr lang="zh-CN" altLang="en-US" sz="850" b="1" i="1">
                                      <a:latin typeface="Cambria Math" panose="02040503050406030204" pitchFamily="18" charset="0"/>
                                      <a:ea typeface="微软雅黑" panose="020B0503020204020204" pitchFamily="34" charset="-122"/>
                                    </a:rPr>
                                  </m:ctrlPr>
                                </m:accPr>
                                <m:e>
                                  <m:r>
                                    <m:rPr>
                                      <m:nor/>
                                    </m:rPr>
                                    <a:rPr lang="en-US" altLang="zh-CN" sz="850" b="1" dirty="0">
                                      <a:solidFill>
                                        <a:srgbClr val="000000"/>
                                      </a:solidFill>
                                      <a:latin typeface="PingFangSC-Regular"/>
                                    </a:rPr>
                                    <m:t>ℱ</m:t>
                                  </m:r>
                                  <m:r>
                                    <m:rPr>
                                      <m:nor/>
                                    </m:rPr>
                                    <a:rPr lang="zh-CN" altLang="en-US" sz="850" b="1" dirty="0">
                                      <a:latin typeface="微软雅黑" panose="020B0503020204020204" pitchFamily="34" charset="-122"/>
                                      <a:ea typeface="微软雅黑" panose="020B0503020204020204" pitchFamily="34" charset="-122"/>
                                    </a:rPr>
                                    <m:t> </m:t>
                                  </m:r>
                                </m:e>
                              </m:acc>
                            </m:e>
                            <m:sup>
                              <m:r>
                                <a:rPr lang="en-US" altLang="zh-CN" sz="744" b="1" i="1">
                                  <a:latin typeface="Cambria Math" panose="02040503050406030204" pitchFamily="18" charset="0"/>
                                </a:rPr>
                                <m:t>(</m:t>
                              </m:r>
                              <m:r>
                                <a:rPr lang="en-US" altLang="zh-CN" sz="744" b="1" i="1" smtClean="0">
                                  <a:latin typeface="Cambria Math" panose="02040503050406030204" pitchFamily="18" charset="0"/>
                                </a:rPr>
                                <m:t>𝑵</m:t>
                              </m:r>
                              <m:r>
                                <a:rPr lang="en-US" altLang="zh-CN" sz="744" b="1" i="1">
                                  <a:latin typeface="Cambria Math" panose="02040503050406030204" pitchFamily="18" charset="0"/>
                                </a:rPr>
                                <m:t>)</m:t>
                              </m:r>
                            </m:sup>
                          </m:sSup>
                        </m:oMath>
                      </m:oMathPara>
                    </a14:m>
                    <a:endParaRPr lang="zh-CN" altLang="en-US" sz="838" b="1" dirty="0"/>
                  </a:p>
                </p:txBody>
              </p:sp>
            </mc:Choice>
            <mc:Fallback xmlns="">
              <p:sp>
                <p:nvSpPr>
                  <p:cNvPr id="363" name="矩形: 圆角 362">
                    <a:extLst>
                      <a:ext uri="{FF2B5EF4-FFF2-40B4-BE49-F238E27FC236}">
                        <a16:creationId xmlns:a16="http://schemas.microsoft.com/office/drawing/2014/main" id="{8A166A9B-D3BB-48E8-A923-6FF2F4128226}"/>
                      </a:ext>
                    </a:extLst>
                  </p:cNvPr>
                  <p:cNvSpPr>
                    <a:spLocks noRot="1" noChangeAspect="1" noMove="1" noResize="1" noEditPoints="1" noAdjustHandles="1" noChangeArrowheads="1" noChangeShapeType="1" noTextEdit="1"/>
                  </p:cNvSpPr>
                  <p:nvPr/>
                </p:nvSpPr>
                <p:spPr>
                  <a:xfrm>
                    <a:off x="8983809" y="472200"/>
                    <a:ext cx="361252" cy="184987"/>
                  </a:xfrm>
                  <a:prstGeom prst="roundRect">
                    <a:avLst/>
                  </a:prstGeom>
                  <a:blipFill>
                    <a:blip r:embed="rId36"/>
                    <a:stretch>
                      <a:fillRect t="-6250"/>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圆角 36">
                    <a:extLst>
                      <a:ext uri="{FF2B5EF4-FFF2-40B4-BE49-F238E27FC236}">
                        <a16:creationId xmlns:a16="http://schemas.microsoft.com/office/drawing/2014/main" id="{15FA1B04-DF9D-453F-ACE3-06FFD5735E56}"/>
                      </a:ext>
                    </a:extLst>
                  </p:cNvPr>
                  <p:cNvSpPr/>
                  <p:nvPr/>
                </p:nvSpPr>
                <p:spPr>
                  <a:xfrm>
                    <a:off x="7984265" y="92663"/>
                    <a:ext cx="1360796" cy="184987"/>
                  </a:xfrm>
                  <a:prstGeom prst="roundRect">
                    <a:avLst/>
                  </a:prstGeom>
                  <a:solidFill>
                    <a:schemeClr val="accent2">
                      <a:lumMod val="20000"/>
                      <a:lumOff val="80000"/>
                    </a:schemeClr>
                  </a:solidFill>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838" b="1" i="1" smtClean="0">
                              <a:latin typeface="Cambria Math" panose="02040503050406030204" pitchFamily="18" charset="0"/>
                            </a:rPr>
                            <m:t> </m:t>
                          </m:r>
                          <m:r>
                            <a:rPr lang="en-US" altLang="zh-CN" sz="838" b="1" i="1" dirty="0">
                              <a:latin typeface="Cambria Math" panose="02040503050406030204" pitchFamily="18" charset="0"/>
                            </a:rPr>
                            <m:t>𝑺𝒐𝒇𝒕</m:t>
                          </m:r>
                          <m:r>
                            <a:rPr lang="en-US" altLang="zh-CN" sz="838" b="1" i="1" dirty="0">
                              <a:latin typeface="Cambria Math" panose="02040503050406030204" pitchFamily="18" charset="0"/>
                            </a:rPr>
                            <m:t>(⋅,</m:t>
                          </m:r>
                          <m:sSubSup>
                            <m:sSubSupPr>
                              <m:ctrlPr>
                                <a:rPr lang="en-US" altLang="zh-CN" sz="838" b="1" i="1" dirty="0">
                                  <a:latin typeface="Cambria Math" panose="02040503050406030204" pitchFamily="18" charset="0"/>
                                  <a:ea typeface="Cambria Math" panose="02040503050406030204" pitchFamily="18" charset="0"/>
                                </a:rPr>
                              </m:ctrlPr>
                            </m:sSubSupPr>
                            <m:e>
                              <m:r>
                                <a:rPr lang="zh-CN" altLang="en-US" sz="838" b="1" i="1" dirty="0">
                                  <a:latin typeface="Cambria Math" panose="02040503050406030204" pitchFamily="18" charset="0"/>
                                  <a:ea typeface="Cambria Math" panose="02040503050406030204" pitchFamily="18" charset="0"/>
                                </a:rPr>
                                <m:t>𝜽</m:t>
                              </m:r>
                            </m:e>
                            <m:sub>
                              <m:r>
                                <a:rPr lang="zh-CN" altLang="en-US" sz="838" b="1" i="1" dirty="0">
                                  <a:latin typeface="Cambria Math" panose="02040503050406030204" pitchFamily="18" charset="0"/>
                                  <a:ea typeface="Cambria Math" panose="02040503050406030204" pitchFamily="18" charset="0"/>
                                </a:rPr>
                                <m:t>𝒅</m:t>
                              </m:r>
                            </m:sub>
                            <m:sup>
                              <m:d>
                                <m:dPr>
                                  <m:ctrlPr>
                                    <a:rPr lang="en-US" altLang="zh-CN" sz="838" b="1" i="1" dirty="0">
                                      <a:latin typeface="Cambria Math" panose="02040503050406030204" pitchFamily="18" charset="0"/>
                                      <a:ea typeface="Cambria Math" panose="02040503050406030204" pitchFamily="18" charset="0"/>
                                    </a:rPr>
                                  </m:ctrlPr>
                                </m:dPr>
                                <m:e>
                                  <m:r>
                                    <a:rPr lang="en-US" altLang="zh-CN" sz="838" b="1" i="1" dirty="0" smtClean="0">
                                      <a:latin typeface="Cambria Math" panose="02040503050406030204" pitchFamily="18" charset="0"/>
                                      <a:ea typeface="Cambria Math" panose="02040503050406030204" pitchFamily="18" charset="0"/>
                                    </a:rPr>
                                    <m:t>𝑵</m:t>
                                  </m:r>
                                </m:e>
                              </m:d>
                            </m:sup>
                          </m:sSubSup>
                          <m:r>
                            <a:rPr lang="en-US" altLang="zh-CN" sz="838" b="1" i="1" dirty="0">
                              <a:latin typeface="Cambria Math" panose="02040503050406030204" pitchFamily="18" charset="0"/>
                            </a:rPr>
                            <m:t>)</m:t>
                          </m:r>
                        </m:oMath>
                      </m:oMathPara>
                    </a14:m>
                    <a:endParaRPr lang="zh-CN" altLang="en-US" sz="838" b="1" dirty="0"/>
                  </a:p>
                </p:txBody>
              </p:sp>
            </mc:Choice>
            <mc:Fallback xmlns="">
              <p:sp>
                <p:nvSpPr>
                  <p:cNvPr id="364" name="矩形: 圆角 363">
                    <a:extLst>
                      <a:ext uri="{FF2B5EF4-FFF2-40B4-BE49-F238E27FC236}">
                        <a16:creationId xmlns:a16="http://schemas.microsoft.com/office/drawing/2014/main" id="{F054DB45-9B54-447A-9AD5-3B3B35174B5D}"/>
                      </a:ext>
                    </a:extLst>
                  </p:cNvPr>
                  <p:cNvSpPr>
                    <a:spLocks noRot="1" noChangeAspect="1" noMove="1" noResize="1" noEditPoints="1" noAdjustHandles="1" noChangeArrowheads="1" noChangeShapeType="1" noTextEdit="1"/>
                  </p:cNvSpPr>
                  <p:nvPr/>
                </p:nvSpPr>
                <p:spPr>
                  <a:xfrm>
                    <a:off x="7984265" y="92663"/>
                    <a:ext cx="1360796" cy="184987"/>
                  </a:xfrm>
                  <a:prstGeom prst="roundRect">
                    <a:avLst/>
                  </a:prstGeom>
                  <a:blipFill>
                    <a:blip r:embed="rId37"/>
                    <a:stretch>
                      <a:fillRect b="-12500"/>
                    </a:stretch>
                  </a:blipFill>
                  <a:ln>
                    <a:solidFill>
                      <a:schemeClr val="accent2">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圆角 37">
                    <a:extLst>
                      <a:ext uri="{FF2B5EF4-FFF2-40B4-BE49-F238E27FC236}">
                        <a16:creationId xmlns:a16="http://schemas.microsoft.com/office/drawing/2014/main" id="{399FBA8A-C51C-4627-B110-111623DC91E7}"/>
                      </a:ext>
                    </a:extLst>
                  </p:cNvPr>
                  <p:cNvSpPr/>
                  <p:nvPr/>
                </p:nvSpPr>
                <p:spPr>
                  <a:xfrm>
                    <a:off x="8518956" y="473646"/>
                    <a:ext cx="343618" cy="184987"/>
                  </a:xfrm>
                  <a:prstGeom prst="roundRect">
                    <a:avLst/>
                  </a:prstGeom>
                  <a:solidFill>
                    <a:srgbClr val="FBE5D6"/>
                  </a:solidFill>
                  <a:ln>
                    <a:solidFill>
                      <a:schemeClr val="accent2">
                        <a:lumMod val="75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m:rPr>
                              <m:nor/>
                            </m:rPr>
                            <a:rPr lang="en-US" altLang="zh-CN" sz="800" b="1" dirty="0">
                              <a:latin typeface="Times New Roman" panose="02020603050405020304" pitchFamily="18" charset="0"/>
                              <a:cs typeface="Times New Roman" panose="02020603050405020304" pitchFamily="18" charset="0"/>
                            </a:rPr>
                            <m:t>DTG</m:t>
                          </m:r>
                        </m:oMath>
                      </m:oMathPara>
                    </a14:m>
                    <a:endParaRPr lang="en-US" altLang="zh-CN" sz="800" b="1" dirty="0">
                      <a:latin typeface="Times New Roman" panose="02020603050405020304" pitchFamily="18" charset="0"/>
                      <a:cs typeface="Times New Roman" panose="02020603050405020304" pitchFamily="18" charset="0"/>
                    </a:endParaRPr>
                  </a:p>
                </p:txBody>
              </p:sp>
            </mc:Choice>
            <mc:Fallback xmlns="">
              <p:sp>
                <p:nvSpPr>
                  <p:cNvPr id="365" name="矩形: 圆角 364">
                    <a:extLst>
                      <a:ext uri="{FF2B5EF4-FFF2-40B4-BE49-F238E27FC236}">
                        <a16:creationId xmlns:a16="http://schemas.microsoft.com/office/drawing/2014/main" id="{CA582D17-00EF-481C-AEEB-B417C7633D22}"/>
                      </a:ext>
                    </a:extLst>
                  </p:cNvPr>
                  <p:cNvSpPr>
                    <a:spLocks noRot="1" noChangeAspect="1" noMove="1" noResize="1" noEditPoints="1" noAdjustHandles="1" noChangeArrowheads="1" noChangeShapeType="1" noTextEdit="1"/>
                  </p:cNvSpPr>
                  <p:nvPr/>
                </p:nvSpPr>
                <p:spPr>
                  <a:xfrm>
                    <a:off x="8518956" y="473646"/>
                    <a:ext cx="343618" cy="184987"/>
                  </a:xfrm>
                  <a:prstGeom prst="roundRect">
                    <a:avLst/>
                  </a:prstGeom>
                  <a:blipFill>
                    <a:blip r:embed="rId38"/>
                    <a:stretch>
                      <a:fillRect/>
                    </a:stretch>
                  </a:blipFill>
                  <a:ln>
                    <a:solidFill>
                      <a:schemeClr val="accent2">
                        <a:lumMod val="75000"/>
                      </a:schemeClr>
                    </a:solidFill>
                    <a:prstDash val="sysDash"/>
                  </a:ln>
                </p:spPr>
                <p:txBody>
                  <a:bodyPr/>
                  <a:lstStyle/>
                  <a:p>
                    <a:r>
                      <a:rPr lang="zh-CN" altLang="en-US">
                        <a:noFill/>
                      </a:rPr>
                      <a:t> </a:t>
                    </a:r>
                  </a:p>
                </p:txBody>
              </p:sp>
            </mc:Fallback>
          </mc:AlternateContent>
          <p:sp>
            <p:nvSpPr>
              <p:cNvPr id="39" name="箭头: 右 38">
                <a:extLst>
                  <a:ext uri="{FF2B5EF4-FFF2-40B4-BE49-F238E27FC236}">
                    <a16:creationId xmlns:a16="http://schemas.microsoft.com/office/drawing/2014/main" id="{B2FDA588-2603-4CA7-9CE5-90F7140EA501}"/>
                  </a:ext>
                </a:extLst>
              </p:cNvPr>
              <p:cNvSpPr/>
              <p:nvPr/>
            </p:nvSpPr>
            <p:spPr>
              <a:xfrm rot="16200000">
                <a:off x="8096702" y="313996"/>
                <a:ext cx="162761" cy="120237"/>
              </a:xfrm>
              <a:prstGeom prst="rightArrow">
                <a:avLst/>
              </a:prstGeom>
              <a:solidFill>
                <a:srgbClr val="5B9BD5"/>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sp>
            <p:nvSpPr>
              <p:cNvPr id="40" name="箭头: 右 39">
                <a:extLst>
                  <a:ext uri="{FF2B5EF4-FFF2-40B4-BE49-F238E27FC236}">
                    <a16:creationId xmlns:a16="http://schemas.microsoft.com/office/drawing/2014/main" id="{848F24DF-D018-47B9-8B1F-7E128E835695}"/>
                  </a:ext>
                </a:extLst>
              </p:cNvPr>
              <p:cNvSpPr/>
              <p:nvPr/>
            </p:nvSpPr>
            <p:spPr>
              <a:xfrm>
                <a:off x="8333512" y="498793"/>
                <a:ext cx="162761" cy="120237"/>
              </a:xfrm>
              <a:prstGeom prst="rightArrow">
                <a:avLst/>
              </a:prstGeom>
              <a:solidFill>
                <a:srgbClr val="5B9BD5"/>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sp>
            <p:nvSpPr>
              <p:cNvPr id="41" name="箭头: 右 40">
                <a:extLst>
                  <a:ext uri="{FF2B5EF4-FFF2-40B4-BE49-F238E27FC236}">
                    <a16:creationId xmlns:a16="http://schemas.microsoft.com/office/drawing/2014/main" id="{31117112-1CD5-49A3-AD57-F3A8AA0634AA}"/>
                  </a:ext>
                </a:extLst>
              </p:cNvPr>
              <p:cNvSpPr/>
              <p:nvPr/>
            </p:nvSpPr>
            <p:spPr>
              <a:xfrm rot="16200000">
                <a:off x="8613304" y="312128"/>
                <a:ext cx="162761" cy="120237"/>
              </a:xfrm>
              <a:prstGeom prst="rightArrow">
                <a:avLst/>
              </a:prstGeom>
              <a:solidFill>
                <a:srgbClr val="F4B183"/>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cxnSp>
            <p:nvCxnSpPr>
              <p:cNvPr id="42" name="直接箭头连接符 41">
                <a:extLst>
                  <a:ext uri="{FF2B5EF4-FFF2-40B4-BE49-F238E27FC236}">
                    <a16:creationId xmlns:a16="http://schemas.microsoft.com/office/drawing/2014/main" id="{53E8BCC7-1242-419C-8660-68D1789B0911}"/>
                  </a:ext>
                </a:extLst>
              </p:cNvPr>
              <p:cNvCxnSpPr>
                <a:cxnSpLocks/>
              </p:cNvCxnSpPr>
              <p:nvPr/>
            </p:nvCxnSpPr>
            <p:spPr>
              <a:xfrm flipV="1">
                <a:off x="9355007" y="558530"/>
                <a:ext cx="200402" cy="3114"/>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CC3B76B-A6D4-4D41-B782-C42EA6C54678}"/>
                    </a:ext>
                  </a:extLst>
                </p:cNvPr>
                <p:cNvSpPr txBox="1"/>
                <p:nvPr/>
              </p:nvSpPr>
              <p:spPr>
                <a:xfrm>
                  <a:off x="7365472" y="154079"/>
                  <a:ext cx="427911"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a:latin typeface="Cambria Math" panose="02040503050406030204" pitchFamily="18" charset="0"/>
                              </a:rPr>
                            </m:ctrlPr>
                          </m:sSupPr>
                          <m:e>
                            <m:r>
                              <a:rPr lang="en-US" altLang="zh-CN" sz="957" b="1" i="1">
                                <a:latin typeface="Cambria Math" panose="02040503050406030204" pitchFamily="18" charset="0"/>
                              </a:rPr>
                              <m:t>𝒓</m:t>
                            </m:r>
                          </m:e>
                          <m:sup>
                            <m:r>
                              <a:rPr lang="en-US" altLang="zh-CN" sz="957" b="1" i="1">
                                <a:latin typeface="Cambria Math" panose="02040503050406030204" pitchFamily="18" charset="0"/>
                              </a:rPr>
                              <m:t>(</m:t>
                            </m:r>
                            <m:r>
                              <a:rPr lang="en-US" altLang="zh-CN" sz="957" b="1" i="1">
                                <a:latin typeface="Cambria Math" panose="02040503050406030204" pitchFamily="18" charset="0"/>
                              </a:rPr>
                              <m:t>𝑵</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334" name="文本框 333">
                  <a:extLst>
                    <a:ext uri="{FF2B5EF4-FFF2-40B4-BE49-F238E27FC236}">
                      <a16:creationId xmlns:a16="http://schemas.microsoft.com/office/drawing/2014/main" id="{E4EB4A27-F516-4538-8623-944138007161}"/>
                    </a:ext>
                  </a:extLst>
                </p:cNvPr>
                <p:cNvSpPr txBox="1">
                  <a:spLocks noRot="1" noChangeAspect="1" noMove="1" noResize="1" noEditPoints="1" noAdjustHandles="1" noChangeArrowheads="1" noChangeShapeType="1" noTextEdit="1"/>
                </p:cNvSpPr>
                <p:nvPr/>
              </p:nvSpPr>
              <p:spPr>
                <a:xfrm>
                  <a:off x="7365472" y="154079"/>
                  <a:ext cx="427911" cy="245516"/>
                </a:xfrm>
                <a:prstGeom prst="rect">
                  <a:avLst/>
                </a:prstGeom>
                <a:blipFill>
                  <a:blip r:embed="rId39"/>
                  <a:stretch>
                    <a:fillRect/>
                  </a:stretch>
                </a:blipFill>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id="{C2F10BD2-4B1B-44A3-A1C0-2BF89B7768E9}"/>
                </a:ext>
              </a:extLst>
            </p:cNvPr>
            <p:cNvCxnSpPr>
              <a:cxnSpLocks/>
            </p:cNvCxnSpPr>
            <p:nvPr/>
          </p:nvCxnSpPr>
          <p:spPr>
            <a:xfrm>
              <a:off x="7265132" y="725001"/>
              <a:ext cx="234000" cy="0"/>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29" name="直接箭头连接符 28">
              <a:extLst>
                <a:ext uri="{FF2B5EF4-FFF2-40B4-BE49-F238E27FC236}">
                  <a16:creationId xmlns:a16="http://schemas.microsoft.com/office/drawing/2014/main" id="{4AEEBC0A-6DE1-4E9C-818A-01847AB3F2F8}"/>
                </a:ext>
              </a:extLst>
            </p:cNvPr>
            <p:cNvCxnSpPr>
              <a:cxnSpLocks/>
            </p:cNvCxnSpPr>
            <p:nvPr/>
          </p:nvCxnSpPr>
          <p:spPr>
            <a:xfrm flipV="1">
              <a:off x="7039491" y="724143"/>
              <a:ext cx="128942" cy="4298"/>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30" name="连接符: 肘形 29">
              <a:extLst>
                <a:ext uri="{FF2B5EF4-FFF2-40B4-BE49-F238E27FC236}">
                  <a16:creationId xmlns:a16="http://schemas.microsoft.com/office/drawing/2014/main" id="{12016D20-6497-4F08-89FC-6B718C0B7ACB}"/>
                </a:ext>
              </a:extLst>
            </p:cNvPr>
            <p:cNvCxnSpPr>
              <a:cxnSpLocks/>
              <a:stCxn id="24" idx="2"/>
              <a:endCxn id="35" idx="2"/>
            </p:cNvCxnSpPr>
            <p:nvPr/>
          </p:nvCxnSpPr>
          <p:spPr>
            <a:xfrm rot="5400000" flipH="1" flipV="1">
              <a:off x="7594578" y="450039"/>
              <a:ext cx="19433" cy="765162"/>
            </a:xfrm>
            <a:prstGeom prst="bentConnector3">
              <a:avLst>
                <a:gd name="adj1" fmla="val -794036"/>
              </a:avLst>
            </a:prstGeom>
            <a:ln>
              <a:tailEnd type="stealth"/>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98A49C1F-7DC7-4462-9CDD-0A312925801B}"/>
                    </a:ext>
                  </a:extLst>
                </p:cNvPr>
                <p:cNvSpPr txBox="1"/>
                <p:nvPr/>
              </p:nvSpPr>
              <p:spPr>
                <a:xfrm>
                  <a:off x="6946574" y="155343"/>
                  <a:ext cx="534515"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a:latin typeface="Cambria Math" panose="02040503050406030204" pitchFamily="18" charset="0"/>
                              </a:rPr>
                            </m:ctrlPr>
                          </m:sSupPr>
                          <m:e>
                            <m:acc>
                              <m:accPr>
                                <m:chr m:val="̃"/>
                                <m:ctrlPr>
                                  <a:rPr lang="en-US" altLang="zh-CN" sz="957" b="1" i="1">
                                    <a:latin typeface="Cambria Math" panose="02040503050406030204" pitchFamily="18" charset="0"/>
                                  </a:rPr>
                                </m:ctrlPr>
                              </m:accPr>
                              <m:e>
                                <m:r>
                                  <a:rPr lang="en-US" altLang="zh-CN" sz="957" b="1" i="1">
                                    <a:latin typeface="Cambria Math" panose="02040503050406030204" pitchFamily="18" charset="0"/>
                                  </a:rPr>
                                  <m:t>𝒔</m:t>
                                </m:r>
                              </m:e>
                            </m:acc>
                          </m:e>
                          <m:sup>
                            <m:r>
                              <a:rPr lang="en-US" altLang="zh-CN" sz="957" b="1" i="1">
                                <a:latin typeface="Cambria Math" panose="02040503050406030204" pitchFamily="18" charset="0"/>
                              </a:rPr>
                              <m:t>(</m:t>
                            </m:r>
                            <m:r>
                              <a:rPr lang="en-US" altLang="zh-CN" sz="957" b="1" i="1">
                                <a:latin typeface="Cambria Math" panose="02040503050406030204" pitchFamily="18" charset="0"/>
                              </a:rPr>
                              <m:t>𝑵</m:t>
                            </m:r>
                            <m:r>
                              <a:rPr lang="en-US" altLang="zh-CN" sz="957" b="1" i="1">
                                <a:latin typeface="Cambria Math" panose="02040503050406030204" pitchFamily="18" charset="0"/>
                              </a:rPr>
                              <m:t>−</m:t>
                            </m:r>
                            <m:r>
                              <a:rPr lang="en-US" altLang="zh-CN" sz="957" b="1" i="1">
                                <a:latin typeface="Cambria Math" panose="02040503050406030204" pitchFamily="18" charset="0"/>
                              </a:rPr>
                              <m:t>𝟏</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338" name="文本框 337">
                  <a:extLst>
                    <a:ext uri="{FF2B5EF4-FFF2-40B4-BE49-F238E27FC236}">
                      <a16:creationId xmlns:a16="http://schemas.microsoft.com/office/drawing/2014/main" id="{0C58927B-6F43-4389-90C3-BEE2511A85E1}"/>
                    </a:ext>
                  </a:extLst>
                </p:cNvPr>
                <p:cNvSpPr txBox="1">
                  <a:spLocks noRot="1" noChangeAspect="1" noMove="1" noResize="1" noEditPoints="1" noAdjustHandles="1" noChangeArrowheads="1" noChangeShapeType="1" noTextEdit="1"/>
                </p:cNvSpPr>
                <p:nvPr/>
              </p:nvSpPr>
              <p:spPr>
                <a:xfrm>
                  <a:off x="6946574" y="155343"/>
                  <a:ext cx="534515" cy="245516"/>
                </a:xfrm>
                <a:prstGeom prst="rect">
                  <a:avLst/>
                </a:prstGeom>
                <a:blipFill>
                  <a:blip r:embed="rId40"/>
                  <a:stretch>
                    <a:fillRect/>
                  </a:stretch>
                </a:blipFill>
              </p:spPr>
              <p:txBody>
                <a:bodyPr/>
                <a:lstStyle/>
                <a:p>
                  <a:r>
                    <a:rPr lang="zh-CN" altLang="en-US">
                      <a:noFill/>
                    </a:rPr>
                    <a:t> </a:t>
                  </a:r>
                </a:p>
              </p:txBody>
            </p:sp>
          </mc:Fallback>
        </mc:AlternateContent>
      </p:grpSp>
      <p:grpSp>
        <p:nvGrpSpPr>
          <p:cNvPr id="43" name="组合 42">
            <a:extLst>
              <a:ext uri="{FF2B5EF4-FFF2-40B4-BE49-F238E27FC236}">
                <a16:creationId xmlns:a16="http://schemas.microsoft.com/office/drawing/2014/main" id="{7803172D-0953-4F3C-ABA3-2B4979DAB537}"/>
              </a:ext>
            </a:extLst>
          </p:cNvPr>
          <p:cNvGrpSpPr/>
          <p:nvPr/>
        </p:nvGrpSpPr>
        <p:grpSpPr>
          <a:xfrm>
            <a:off x="6302798" y="2350245"/>
            <a:ext cx="2431294" cy="820908"/>
            <a:chOff x="6946574" y="120527"/>
            <a:chExt cx="2431294" cy="820908"/>
          </a:xfrm>
        </p:grpSpPr>
        <p:sp>
          <p:nvSpPr>
            <p:cNvPr id="44" name="矩形 43">
              <a:extLst>
                <a:ext uri="{FF2B5EF4-FFF2-40B4-BE49-F238E27FC236}">
                  <a16:creationId xmlns:a16="http://schemas.microsoft.com/office/drawing/2014/main" id="{55F46650-7C10-462A-9FFF-EF5B3465E53F}"/>
                </a:ext>
              </a:extLst>
            </p:cNvPr>
            <p:cNvSpPr/>
            <p:nvPr/>
          </p:nvSpPr>
          <p:spPr>
            <a:xfrm>
              <a:off x="7182017" y="335343"/>
              <a:ext cx="79394" cy="50699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35" dirty="0">
                <a:ln>
                  <a:solidFill>
                    <a:schemeClr val="accent4">
                      <a:lumMod val="60000"/>
                      <a:lumOff val="40000"/>
                    </a:schemeClr>
                  </a:solidFill>
                </a:ln>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82C4EA7-B0E7-463F-9722-5BEE73EAA172}"/>
                    </a:ext>
                  </a:extLst>
                </p:cNvPr>
                <p:cNvSpPr txBox="1"/>
                <p:nvPr/>
              </p:nvSpPr>
              <p:spPr>
                <a:xfrm>
                  <a:off x="7368523" y="139088"/>
                  <a:ext cx="415472"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a:latin typeface="Cambria Math" panose="02040503050406030204" pitchFamily="18" charset="0"/>
                              </a:rPr>
                            </m:ctrlPr>
                          </m:sSupPr>
                          <m:e>
                            <m:r>
                              <a:rPr lang="en-US" altLang="zh-CN" sz="957" b="1" i="1">
                                <a:latin typeface="Cambria Math" panose="02040503050406030204" pitchFamily="18" charset="0"/>
                              </a:rPr>
                              <m:t>𝒓</m:t>
                            </m:r>
                          </m:e>
                          <m:sup>
                            <m:r>
                              <a:rPr lang="en-US" altLang="zh-CN" sz="957" b="1" i="1">
                                <a:latin typeface="Cambria Math" panose="02040503050406030204" pitchFamily="18" charset="0"/>
                              </a:rPr>
                              <m:t>(</m:t>
                            </m:r>
                            <m:r>
                              <a:rPr lang="en-US" altLang="zh-CN" sz="957" b="1" i="1">
                                <a:latin typeface="Cambria Math" panose="02040503050406030204" pitchFamily="18" charset="0"/>
                              </a:rPr>
                              <m:t>𝟏</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403" name="文本框 402">
                  <a:extLst>
                    <a:ext uri="{FF2B5EF4-FFF2-40B4-BE49-F238E27FC236}">
                      <a16:creationId xmlns:a16="http://schemas.microsoft.com/office/drawing/2014/main" id="{54110BB2-B78C-4636-97C1-516DECB34278}"/>
                    </a:ext>
                  </a:extLst>
                </p:cNvPr>
                <p:cNvSpPr txBox="1">
                  <a:spLocks noRot="1" noChangeAspect="1" noMove="1" noResize="1" noEditPoints="1" noAdjustHandles="1" noChangeArrowheads="1" noChangeShapeType="1" noTextEdit="1"/>
                </p:cNvSpPr>
                <p:nvPr/>
              </p:nvSpPr>
              <p:spPr>
                <a:xfrm>
                  <a:off x="7368523" y="139088"/>
                  <a:ext cx="415472" cy="245516"/>
                </a:xfrm>
                <a:prstGeom prst="rect">
                  <a:avLst/>
                </a:prstGeom>
                <a:blipFill>
                  <a:blip r:embed="rId41"/>
                  <a:stretch>
                    <a:fillRect/>
                  </a:stretch>
                </a:blipFill>
              </p:spPr>
              <p:txBody>
                <a:bodyPr/>
                <a:lstStyle/>
                <a:p>
                  <a:r>
                    <a:rPr lang="zh-CN" altLang="en-US">
                      <a:noFill/>
                    </a:rPr>
                    <a:t> </a:t>
                  </a:r>
                </a:p>
              </p:txBody>
            </p:sp>
          </mc:Fallback>
        </mc:AlternateContent>
        <p:grpSp>
          <p:nvGrpSpPr>
            <p:cNvPr id="46" name="组合 45">
              <a:extLst>
                <a:ext uri="{FF2B5EF4-FFF2-40B4-BE49-F238E27FC236}">
                  <a16:creationId xmlns:a16="http://schemas.microsoft.com/office/drawing/2014/main" id="{B511B45A-5B62-4FBD-B72E-8428B3550D7A}"/>
                </a:ext>
              </a:extLst>
            </p:cNvPr>
            <p:cNvGrpSpPr/>
            <p:nvPr/>
          </p:nvGrpSpPr>
          <p:grpSpPr>
            <a:xfrm>
              <a:off x="7392959" y="120527"/>
              <a:ext cx="1984909" cy="820908"/>
              <a:chOff x="7558248" y="-45086"/>
              <a:chExt cx="1984909" cy="820908"/>
            </a:xfrm>
          </p:grpSpPr>
          <p:sp>
            <p:nvSpPr>
              <p:cNvPr id="51" name="Rounded Rectangle 128">
                <a:extLst>
                  <a:ext uri="{FF2B5EF4-FFF2-40B4-BE49-F238E27FC236}">
                    <a16:creationId xmlns:a16="http://schemas.microsoft.com/office/drawing/2014/main" id="{2600FF9B-3D54-4225-9109-A3D21AFCBD21}"/>
                  </a:ext>
                </a:extLst>
              </p:cNvPr>
              <p:cNvSpPr/>
              <p:nvPr/>
            </p:nvSpPr>
            <p:spPr>
              <a:xfrm>
                <a:off x="7558248" y="-45086"/>
                <a:ext cx="1878072" cy="820908"/>
              </a:xfrm>
              <a:prstGeom prst="roundRect">
                <a:avLst/>
              </a:prstGeom>
              <a:solidFill>
                <a:srgbClr val="FDF8F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sz="1435" dirty="0"/>
              </a:p>
            </p:txBody>
          </p:sp>
          <p:sp>
            <p:nvSpPr>
              <p:cNvPr id="52" name="箭头: 右 51">
                <a:extLst>
                  <a:ext uri="{FF2B5EF4-FFF2-40B4-BE49-F238E27FC236}">
                    <a16:creationId xmlns:a16="http://schemas.microsoft.com/office/drawing/2014/main" id="{29A28303-EE63-485F-8820-2212DBE6FDD4}"/>
                  </a:ext>
                </a:extLst>
              </p:cNvPr>
              <p:cNvSpPr/>
              <p:nvPr/>
            </p:nvSpPr>
            <p:spPr>
              <a:xfrm rot="5400000">
                <a:off x="9080267" y="316770"/>
                <a:ext cx="162761" cy="120237"/>
              </a:xfrm>
              <a:prstGeom prst="rightArrow">
                <a:avLst/>
              </a:prstGeom>
              <a:solidFill>
                <a:srgbClr val="A9D18E"/>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sp>
            <p:nvSpPr>
              <p:cNvPr id="53" name="矩形 52">
                <a:extLst>
                  <a:ext uri="{FF2B5EF4-FFF2-40B4-BE49-F238E27FC236}">
                    <a16:creationId xmlns:a16="http://schemas.microsoft.com/office/drawing/2014/main" id="{946F7508-3E73-423D-9EBD-53570D268057}"/>
                  </a:ext>
                </a:extLst>
              </p:cNvPr>
              <p:cNvSpPr/>
              <p:nvPr/>
            </p:nvSpPr>
            <p:spPr>
              <a:xfrm>
                <a:off x="7686919" y="169137"/>
                <a:ext cx="91277" cy="50699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435" dirty="0">
                  <a:ln>
                    <a:solidFill>
                      <a:schemeClr val="accent4">
                        <a:lumMod val="60000"/>
                        <a:lumOff val="40000"/>
                      </a:schemeClr>
                    </a:solidFill>
                  </a:ln>
                </a:endParaRPr>
              </a:p>
            </p:txBody>
          </p:sp>
          <mc:AlternateContent xmlns:mc="http://schemas.openxmlformats.org/markup-compatibility/2006" xmlns:a14="http://schemas.microsoft.com/office/drawing/2010/main">
            <mc:Choice Requires="a14">
              <p:sp>
                <p:nvSpPr>
                  <p:cNvPr id="54" name="矩形: 圆角 53">
                    <a:extLst>
                      <a:ext uri="{FF2B5EF4-FFF2-40B4-BE49-F238E27FC236}">
                        <a16:creationId xmlns:a16="http://schemas.microsoft.com/office/drawing/2014/main" id="{7C70756A-6119-4BB5-AA95-B9724AA862C3}"/>
                      </a:ext>
                    </a:extLst>
                  </p:cNvPr>
                  <p:cNvSpPr/>
                  <p:nvPr/>
                </p:nvSpPr>
                <p:spPr>
                  <a:xfrm>
                    <a:off x="7980356" y="472303"/>
                    <a:ext cx="343618" cy="184987"/>
                  </a:xfrm>
                  <a:prstGeom prst="roundRect">
                    <a:avLst/>
                  </a:prstGeom>
                  <a:solidFill>
                    <a:schemeClr val="accent1">
                      <a:lumMod val="20000"/>
                      <a:lumOff val="80000"/>
                    </a:schemeClr>
                  </a:solidFill>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800" b="1" i="1" dirty="0">
                                  <a:solidFill>
                                    <a:srgbClr val="000000"/>
                                  </a:solidFill>
                                  <a:latin typeface="Cambria Math" panose="02040503050406030204" pitchFamily="18" charset="0"/>
                                </a:rPr>
                              </m:ctrlPr>
                            </m:sSubSupPr>
                            <m:e>
                              <m:r>
                                <m:rPr>
                                  <m:nor/>
                                </m:rPr>
                                <a:rPr lang="en-US" altLang="zh-CN" sz="800" b="1" dirty="0">
                                  <a:solidFill>
                                    <a:srgbClr val="000000"/>
                                  </a:solidFill>
                                  <a:latin typeface="PingFangSC-Regular"/>
                                </a:rPr>
                                <m:t>ℱ</m:t>
                              </m:r>
                            </m:e>
                            <m:sub>
                              <m:r>
                                <a:rPr lang="en-US" altLang="zh-CN" sz="800" b="1" i="1" dirty="0">
                                  <a:solidFill>
                                    <a:srgbClr val="000000"/>
                                  </a:solidFill>
                                  <a:latin typeface="Cambria Math" panose="02040503050406030204" pitchFamily="18" charset="0"/>
                                </a:rPr>
                                <m:t>𝒅</m:t>
                              </m:r>
                            </m:sub>
                            <m:sup>
                              <m:r>
                                <a:rPr lang="en-US" altLang="zh-CN" sz="600" b="1" i="1">
                                  <a:latin typeface="Cambria Math" panose="02040503050406030204" pitchFamily="18" charset="0"/>
                                </a:rPr>
                                <m:t>(</m:t>
                              </m:r>
                              <m:r>
                                <a:rPr lang="en-US" altLang="zh-CN" sz="600" b="1" i="1">
                                  <a:latin typeface="Cambria Math" panose="02040503050406030204" pitchFamily="18" charset="0"/>
                                </a:rPr>
                                <m:t>𝒌</m:t>
                              </m:r>
                              <m:r>
                                <a:rPr lang="en-US" altLang="zh-CN" sz="600" b="1" i="1">
                                  <a:latin typeface="Cambria Math" panose="02040503050406030204" pitchFamily="18" charset="0"/>
                                </a:rPr>
                                <m:t>)</m:t>
                              </m:r>
                            </m:sup>
                          </m:sSubSup>
                        </m:oMath>
                      </m:oMathPara>
                    </a14:m>
                    <a:endParaRPr lang="zh-CN" altLang="en-US" sz="838" b="1" dirty="0"/>
                  </a:p>
                </p:txBody>
              </p:sp>
            </mc:Choice>
            <mc:Fallback xmlns="">
              <p:sp>
                <p:nvSpPr>
                  <p:cNvPr id="413" name="矩形: 圆角 412">
                    <a:extLst>
                      <a:ext uri="{FF2B5EF4-FFF2-40B4-BE49-F238E27FC236}">
                        <a16:creationId xmlns:a16="http://schemas.microsoft.com/office/drawing/2014/main" id="{C46D8D5A-97FB-45B3-9DDB-B89FC1DB7C92}"/>
                      </a:ext>
                    </a:extLst>
                  </p:cNvPr>
                  <p:cNvSpPr>
                    <a:spLocks noRot="1" noChangeAspect="1" noMove="1" noResize="1" noEditPoints="1" noAdjustHandles="1" noChangeArrowheads="1" noChangeShapeType="1" noTextEdit="1"/>
                  </p:cNvSpPr>
                  <p:nvPr/>
                </p:nvSpPr>
                <p:spPr>
                  <a:xfrm>
                    <a:off x="7980356" y="472303"/>
                    <a:ext cx="343618" cy="184987"/>
                  </a:xfrm>
                  <a:prstGeom prst="roundRect">
                    <a:avLst/>
                  </a:prstGeom>
                  <a:blipFill>
                    <a:blip r:embed="rId42"/>
                    <a:stretch>
                      <a:fillRect b="-3125"/>
                    </a:stretch>
                  </a:blipFill>
                  <a:ln>
                    <a:solidFill>
                      <a:schemeClr val="accent1">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圆角 54">
                    <a:extLst>
                      <a:ext uri="{FF2B5EF4-FFF2-40B4-BE49-F238E27FC236}">
                        <a16:creationId xmlns:a16="http://schemas.microsoft.com/office/drawing/2014/main" id="{C87D9768-5839-4334-933E-49829B52D87B}"/>
                      </a:ext>
                    </a:extLst>
                  </p:cNvPr>
                  <p:cNvSpPr/>
                  <p:nvPr/>
                </p:nvSpPr>
                <p:spPr>
                  <a:xfrm>
                    <a:off x="8983809" y="472200"/>
                    <a:ext cx="361252" cy="184987"/>
                  </a:xfrm>
                  <a:prstGeom prst="roundRect">
                    <a:avLst/>
                  </a:prstGeom>
                  <a:solidFill>
                    <a:schemeClr val="accent6">
                      <a:lumMod val="40000"/>
                      <a:lumOff val="60000"/>
                    </a:schemeClr>
                  </a:solidFill>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CN" sz="744" b="1" i="1" smtClean="0">
                                  <a:latin typeface="Cambria Math" panose="02040503050406030204" pitchFamily="18" charset="0"/>
                                </a:rPr>
                              </m:ctrlPr>
                            </m:sSupPr>
                            <m:e>
                              <m:acc>
                                <m:accPr>
                                  <m:chr m:val="̃"/>
                                  <m:ctrlPr>
                                    <a:rPr lang="zh-CN" altLang="en-US" sz="850" b="1" i="1">
                                      <a:latin typeface="Cambria Math" panose="02040503050406030204" pitchFamily="18" charset="0"/>
                                      <a:ea typeface="微软雅黑" panose="020B0503020204020204" pitchFamily="34" charset="-122"/>
                                    </a:rPr>
                                  </m:ctrlPr>
                                </m:accPr>
                                <m:e>
                                  <m:r>
                                    <m:rPr>
                                      <m:nor/>
                                    </m:rPr>
                                    <a:rPr lang="en-US" altLang="zh-CN" sz="850" b="1" dirty="0">
                                      <a:solidFill>
                                        <a:srgbClr val="000000"/>
                                      </a:solidFill>
                                      <a:latin typeface="PingFangSC-Regular"/>
                                    </a:rPr>
                                    <m:t>ℱ</m:t>
                                  </m:r>
                                  <m:r>
                                    <m:rPr>
                                      <m:nor/>
                                    </m:rPr>
                                    <a:rPr lang="zh-CN" altLang="en-US" sz="850" b="1" dirty="0">
                                      <a:latin typeface="微软雅黑" panose="020B0503020204020204" pitchFamily="34" charset="-122"/>
                                      <a:ea typeface="微软雅黑" panose="020B0503020204020204" pitchFamily="34" charset="-122"/>
                                    </a:rPr>
                                    <m:t> </m:t>
                                  </m:r>
                                </m:e>
                              </m:acc>
                            </m:e>
                            <m:sup>
                              <m:r>
                                <a:rPr lang="en-US" altLang="zh-CN" sz="744" b="1" i="1">
                                  <a:latin typeface="Cambria Math" panose="02040503050406030204" pitchFamily="18" charset="0"/>
                                </a:rPr>
                                <m:t>(</m:t>
                              </m:r>
                              <m:r>
                                <a:rPr lang="en-US" altLang="zh-CN" sz="744" b="1" i="1" smtClean="0">
                                  <a:latin typeface="Cambria Math" panose="02040503050406030204" pitchFamily="18" charset="0"/>
                                </a:rPr>
                                <m:t>𝒌</m:t>
                              </m:r>
                              <m:r>
                                <a:rPr lang="en-US" altLang="zh-CN" sz="744" b="1" i="1">
                                  <a:latin typeface="Cambria Math" panose="02040503050406030204" pitchFamily="18" charset="0"/>
                                </a:rPr>
                                <m:t>)</m:t>
                              </m:r>
                            </m:sup>
                          </m:sSup>
                        </m:oMath>
                      </m:oMathPara>
                    </a14:m>
                    <a:endParaRPr lang="zh-CN" altLang="en-US" sz="838" b="1" dirty="0"/>
                  </a:p>
                </p:txBody>
              </p:sp>
            </mc:Choice>
            <mc:Fallback xmlns="">
              <p:sp>
                <p:nvSpPr>
                  <p:cNvPr id="414" name="矩形: 圆角 413">
                    <a:extLst>
                      <a:ext uri="{FF2B5EF4-FFF2-40B4-BE49-F238E27FC236}">
                        <a16:creationId xmlns:a16="http://schemas.microsoft.com/office/drawing/2014/main" id="{FA5EC11B-74C3-471D-B5AD-FEE1E3563A3D}"/>
                      </a:ext>
                    </a:extLst>
                  </p:cNvPr>
                  <p:cNvSpPr>
                    <a:spLocks noRot="1" noChangeAspect="1" noMove="1" noResize="1" noEditPoints="1" noAdjustHandles="1" noChangeArrowheads="1" noChangeShapeType="1" noTextEdit="1"/>
                  </p:cNvSpPr>
                  <p:nvPr/>
                </p:nvSpPr>
                <p:spPr>
                  <a:xfrm>
                    <a:off x="8983809" y="472200"/>
                    <a:ext cx="361252" cy="184987"/>
                  </a:xfrm>
                  <a:prstGeom prst="roundRect">
                    <a:avLst/>
                  </a:prstGeom>
                  <a:blipFill>
                    <a:blip r:embed="rId43"/>
                    <a:stretch>
                      <a:fillRect t="-6250"/>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圆角 55">
                    <a:extLst>
                      <a:ext uri="{FF2B5EF4-FFF2-40B4-BE49-F238E27FC236}">
                        <a16:creationId xmlns:a16="http://schemas.microsoft.com/office/drawing/2014/main" id="{837ACC7D-4094-4216-9B0F-4FB88B9506D0}"/>
                      </a:ext>
                    </a:extLst>
                  </p:cNvPr>
                  <p:cNvSpPr/>
                  <p:nvPr/>
                </p:nvSpPr>
                <p:spPr>
                  <a:xfrm>
                    <a:off x="7984265" y="92663"/>
                    <a:ext cx="1360796" cy="184987"/>
                  </a:xfrm>
                  <a:prstGeom prst="roundRect">
                    <a:avLst/>
                  </a:prstGeom>
                  <a:solidFill>
                    <a:schemeClr val="accent2">
                      <a:lumMod val="20000"/>
                      <a:lumOff val="80000"/>
                    </a:schemeClr>
                  </a:solidFill>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838" b="1" i="1" dirty="0" smtClean="0">
                              <a:latin typeface="Cambria Math" panose="02040503050406030204" pitchFamily="18" charset="0"/>
                            </a:rPr>
                            <m:t>𝑺𝒐𝒇𝒕</m:t>
                          </m:r>
                          <m:r>
                            <a:rPr lang="en-US" altLang="zh-CN" sz="838" b="1" i="1" dirty="0" smtClean="0">
                              <a:latin typeface="Cambria Math" panose="02040503050406030204" pitchFamily="18" charset="0"/>
                            </a:rPr>
                            <m:t>(⋅,</m:t>
                          </m:r>
                          <m:sSubSup>
                            <m:sSubSupPr>
                              <m:ctrlPr>
                                <a:rPr lang="en-US" altLang="zh-CN" sz="838" b="1" i="1" dirty="0" smtClean="0">
                                  <a:latin typeface="Cambria Math" panose="02040503050406030204" pitchFamily="18" charset="0"/>
                                  <a:ea typeface="Cambria Math" panose="02040503050406030204" pitchFamily="18" charset="0"/>
                                </a:rPr>
                              </m:ctrlPr>
                            </m:sSubSupPr>
                            <m:e>
                              <m:r>
                                <a:rPr lang="zh-CN" altLang="en-US" sz="838" b="1" i="1" dirty="0">
                                  <a:latin typeface="Cambria Math" panose="02040503050406030204" pitchFamily="18" charset="0"/>
                                  <a:ea typeface="Cambria Math" panose="02040503050406030204" pitchFamily="18" charset="0"/>
                                </a:rPr>
                                <m:t>𝜽</m:t>
                              </m:r>
                            </m:e>
                            <m:sub>
                              <m:r>
                                <a:rPr lang="zh-CN" altLang="en-US" sz="838" b="1" i="1" dirty="0">
                                  <a:latin typeface="Cambria Math" panose="02040503050406030204" pitchFamily="18" charset="0"/>
                                  <a:ea typeface="Cambria Math" panose="02040503050406030204" pitchFamily="18" charset="0"/>
                                </a:rPr>
                                <m:t>𝒅</m:t>
                              </m:r>
                            </m:sub>
                            <m:sup>
                              <m:d>
                                <m:dPr>
                                  <m:ctrlPr>
                                    <a:rPr lang="en-US" altLang="zh-CN" sz="838" b="1" i="1" dirty="0">
                                      <a:latin typeface="Cambria Math" panose="02040503050406030204" pitchFamily="18" charset="0"/>
                                      <a:ea typeface="Cambria Math" panose="02040503050406030204" pitchFamily="18" charset="0"/>
                                    </a:rPr>
                                  </m:ctrlPr>
                                </m:dPr>
                                <m:e>
                                  <m:r>
                                    <a:rPr lang="zh-CN" altLang="en-US" sz="838" b="1" i="1" dirty="0">
                                      <a:latin typeface="Cambria Math" panose="02040503050406030204" pitchFamily="18" charset="0"/>
                                      <a:ea typeface="Cambria Math" panose="02040503050406030204" pitchFamily="18" charset="0"/>
                                    </a:rPr>
                                    <m:t>𝒌</m:t>
                                  </m:r>
                                </m:e>
                              </m:d>
                            </m:sup>
                          </m:sSubSup>
                          <m:r>
                            <a:rPr lang="en-US" altLang="zh-CN" sz="838" b="1" i="1" dirty="0" smtClean="0">
                              <a:latin typeface="Cambria Math" panose="02040503050406030204" pitchFamily="18" charset="0"/>
                            </a:rPr>
                            <m:t>)</m:t>
                          </m:r>
                        </m:oMath>
                      </m:oMathPara>
                    </a14:m>
                    <a:endParaRPr lang="zh-CN" altLang="en-US" sz="838" b="1" dirty="0"/>
                  </a:p>
                </p:txBody>
              </p:sp>
            </mc:Choice>
            <mc:Fallback xmlns="">
              <p:sp>
                <p:nvSpPr>
                  <p:cNvPr id="415" name="矩形: 圆角 414">
                    <a:extLst>
                      <a:ext uri="{FF2B5EF4-FFF2-40B4-BE49-F238E27FC236}">
                        <a16:creationId xmlns:a16="http://schemas.microsoft.com/office/drawing/2014/main" id="{2B1D3124-5294-44FD-BDD0-1AA2CF5E4BFA}"/>
                      </a:ext>
                    </a:extLst>
                  </p:cNvPr>
                  <p:cNvSpPr>
                    <a:spLocks noRot="1" noChangeAspect="1" noMove="1" noResize="1" noEditPoints="1" noAdjustHandles="1" noChangeArrowheads="1" noChangeShapeType="1" noTextEdit="1"/>
                  </p:cNvSpPr>
                  <p:nvPr/>
                </p:nvSpPr>
                <p:spPr>
                  <a:xfrm>
                    <a:off x="7984265" y="92663"/>
                    <a:ext cx="1360796" cy="184987"/>
                  </a:xfrm>
                  <a:prstGeom prst="roundRect">
                    <a:avLst/>
                  </a:prstGeom>
                  <a:blipFill>
                    <a:blip r:embed="rId44"/>
                    <a:stretch>
                      <a:fillRect b="-12500"/>
                    </a:stretch>
                  </a:blipFill>
                  <a:ln>
                    <a:solidFill>
                      <a:schemeClr val="accent2">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圆角 56">
                    <a:extLst>
                      <a:ext uri="{FF2B5EF4-FFF2-40B4-BE49-F238E27FC236}">
                        <a16:creationId xmlns:a16="http://schemas.microsoft.com/office/drawing/2014/main" id="{F7AA4B85-3AF3-41E7-B665-F4EF2BFCB1D3}"/>
                      </a:ext>
                    </a:extLst>
                  </p:cNvPr>
                  <p:cNvSpPr/>
                  <p:nvPr/>
                </p:nvSpPr>
                <p:spPr>
                  <a:xfrm>
                    <a:off x="8518956" y="473646"/>
                    <a:ext cx="343618" cy="184987"/>
                  </a:xfrm>
                  <a:prstGeom prst="roundRect">
                    <a:avLst/>
                  </a:prstGeom>
                  <a:solidFill>
                    <a:srgbClr val="FBE5D6"/>
                  </a:solidFill>
                  <a:ln>
                    <a:solidFill>
                      <a:schemeClr val="accent2">
                        <a:lumMod val="75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m:rPr>
                              <m:nor/>
                            </m:rPr>
                            <a:rPr lang="en-US" altLang="zh-CN" sz="800" b="1" dirty="0">
                              <a:latin typeface="Times New Roman" panose="02020603050405020304" pitchFamily="18" charset="0"/>
                              <a:cs typeface="Times New Roman" panose="02020603050405020304" pitchFamily="18" charset="0"/>
                            </a:rPr>
                            <m:t>DTG</m:t>
                          </m:r>
                        </m:oMath>
                      </m:oMathPara>
                    </a14:m>
                    <a:endParaRPr lang="en-US" altLang="zh-CN" sz="800" b="1" dirty="0">
                      <a:latin typeface="Times New Roman" panose="02020603050405020304" pitchFamily="18" charset="0"/>
                      <a:cs typeface="Times New Roman" panose="02020603050405020304" pitchFamily="18" charset="0"/>
                    </a:endParaRPr>
                  </a:p>
                </p:txBody>
              </p:sp>
            </mc:Choice>
            <mc:Fallback xmlns="">
              <p:sp>
                <p:nvSpPr>
                  <p:cNvPr id="416" name="矩形: 圆角 415">
                    <a:extLst>
                      <a:ext uri="{FF2B5EF4-FFF2-40B4-BE49-F238E27FC236}">
                        <a16:creationId xmlns:a16="http://schemas.microsoft.com/office/drawing/2014/main" id="{582F4068-0E27-42AA-8043-2D73F87CF77A}"/>
                      </a:ext>
                    </a:extLst>
                  </p:cNvPr>
                  <p:cNvSpPr>
                    <a:spLocks noRot="1" noChangeAspect="1" noMove="1" noResize="1" noEditPoints="1" noAdjustHandles="1" noChangeArrowheads="1" noChangeShapeType="1" noTextEdit="1"/>
                  </p:cNvSpPr>
                  <p:nvPr/>
                </p:nvSpPr>
                <p:spPr>
                  <a:xfrm>
                    <a:off x="8518956" y="473646"/>
                    <a:ext cx="343618" cy="184987"/>
                  </a:xfrm>
                  <a:prstGeom prst="roundRect">
                    <a:avLst/>
                  </a:prstGeom>
                  <a:blipFill>
                    <a:blip r:embed="rId45"/>
                    <a:stretch>
                      <a:fillRect/>
                    </a:stretch>
                  </a:blipFill>
                  <a:ln>
                    <a:solidFill>
                      <a:schemeClr val="accent2">
                        <a:lumMod val="75000"/>
                      </a:schemeClr>
                    </a:solidFill>
                    <a:prstDash val="sysDash"/>
                  </a:ln>
                </p:spPr>
                <p:txBody>
                  <a:bodyPr/>
                  <a:lstStyle/>
                  <a:p>
                    <a:r>
                      <a:rPr lang="zh-CN" altLang="en-US">
                        <a:noFill/>
                      </a:rPr>
                      <a:t> </a:t>
                    </a:r>
                  </a:p>
                </p:txBody>
              </p:sp>
            </mc:Fallback>
          </mc:AlternateContent>
          <p:sp>
            <p:nvSpPr>
              <p:cNvPr id="58" name="箭头: 右 57">
                <a:extLst>
                  <a:ext uri="{FF2B5EF4-FFF2-40B4-BE49-F238E27FC236}">
                    <a16:creationId xmlns:a16="http://schemas.microsoft.com/office/drawing/2014/main" id="{8BA0AB63-2F22-4913-AEF3-9099533C89D2}"/>
                  </a:ext>
                </a:extLst>
              </p:cNvPr>
              <p:cNvSpPr/>
              <p:nvPr/>
            </p:nvSpPr>
            <p:spPr>
              <a:xfrm rot="16200000">
                <a:off x="8096702" y="313996"/>
                <a:ext cx="162761" cy="120237"/>
              </a:xfrm>
              <a:prstGeom prst="rightArrow">
                <a:avLst/>
              </a:prstGeom>
              <a:solidFill>
                <a:srgbClr val="5B9BD5"/>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sp>
            <p:nvSpPr>
              <p:cNvPr id="59" name="箭头: 右 58">
                <a:extLst>
                  <a:ext uri="{FF2B5EF4-FFF2-40B4-BE49-F238E27FC236}">
                    <a16:creationId xmlns:a16="http://schemas.microsoft.com/office/drawing/2014/main" id="{B8D62B17-FB78-4C16-A7B5-24CB78DAACB5}"/>
                  </a:ext>
                </a:extLst>
              </p:cNvPr>
              <p:cNvSpPr/>
              <p:nvPr/>
            </p:nvSpPr>
            <p:spPr>
              <a:xfrm>
                <a:off x="8333512" y="498793"/>
                <a:ext cx="162761" cy="120237"/>
              </a:xfrm>
              <a:prstGeom prst="rightArrow">
                <a:avLst/>
              </a:prstGeom>
              <a:solidFill>
                <a:srgbClr val="5B9BD5"/>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sp>
            <p:nvSpPr>
              <p:cNvPr id="60" name="箭头: 右 59">
                <a:extLst>
                  <a:ext uri="{FF2B5EF4-FFF2-40B4-BE49-F238E27FC236}">
                    <a16:creationId xmlns:a16="http://schemas.microsoft.com/office/drawing/2014/main" id="{0178B95E-EB23-44C8-8824-C9E55ED80FFA}"/>
                  </a:ext>
                </a:extLst>
              </p:cNvPr>
              <p:cNvSpPr/>
              <p:nvPr/>
            </p:nvSpPr>
            <p:spPr>
              <a:xfrm rot="16200000">
                <a:off x="8613304" y="312128"/>
                <a:ext cx="162761" cy="120237"/>
              </a:xfrm>
              <a:prstGeom prst="rightArrow">
                <a:avLst/>
              </a:prstGeom>
              <a:solidFill>
                <a:srgbClr val="F4B183"/>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cxnSp>
            <p:nvCxnSpPr>
              <p:cNvPr id="61" name="直接箭头连接符 60">
                <a:extLst>
                  <a:ext uri="{FF2B5EF4-FFF2-40B4-BE49-F238E27FC236}">
                    <a16:creationId xmlns:a16="http://schemas.microsoft.com/office/drawing/2014/main" id="{B6DC755B-51B1-4486-9855-CBCF62D3F7F8}"/>
                  </a:ext>
                </a:extLst>
              </p:cNvPr>
              <p:cNvCxnSpPr>
                <a:cxnSpLocks/>
              </p:cNvCxnSpPr>
              <p:nvPr/>
            </p:nvCxnSpPr>
            <p:spPr>
              <a:xfrm flipV="1">
                <a:off x="9355007" y="557017"/>
                <a:ext cx="188150" cy="4627"/>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gr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84C0C5E-5D7A-4FAF-97A8-FA8741BDE5A3}"/>
                    </a:ext>
                  </a:extLst>
                </p:cNvPr>
                <p:cNvSpPr txBox="1"/>
                <p:nvPr/>
              </p:nvSpPr>
              <p:spPr>
                <a:xfrm>
                  <a:off x="7365472" y="154079"/>
                  <a:ext cx="427911"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smtClean="0">
                                <a:latin typeface="Cambria Math" panose="02040503050406030204" pitchFamily="18" charset="0"/>
                              </a:rPr>
                            </m:ctrlPr>
                          </m:sSupPr>
                          <m:e>
                            <m:r>
                              <a:rPr lang="en-US" altLang="zh-CN" sz="957" b="1" i="1">
                                <a:latin typeface="Cambria Math" panose="02040503050406030204" pitchFamily="18" charset="0"/>
                              </a:rPr>
                              <m:t>𝒓</m:t>
                            </m:r>
                          </m:e>
                          <m:sup>
                            <m:r>
                              <a:rPr lang="en-US" altLang="zh-CN" sz="957" b="1" i="1">
                                <a:latin typeface="Cambria Math" panose="02040503050406030204" pitchFamily="18" charset="0"/>
                              </a:rPr>
                              <m:t>(</m:t>
                            </m:r>
                            <m:r>
                              <a:rPr lang="en-US" altLang="zh-CN" sz="957" b="1" i="1" smtClean="0">
                                <a:latin typeface="Cambria Math" panose="02040503050406030204" pitchFamily="18" charset="0"/>
                              </a:rPr>
                              <m:t>𝒌</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405" name="文本框 404">
                  <a:extLst>
                    <a:ext uri="{FF2B5EF4-FFF2-40B4-BE49-F238E27FC236}">
                      <a16:creationId xmlns:a16="http://schemas.microsoft.com/office/drawing/2014/main" id="{74738BCC-EDDD-4D60-9797-44A7288D38D8}"/>
                    </a:ext>
                  </a:extLst>
                </p:cNvPr>
                <p:cNvSpPr txBox="1">
                  <a:spLocks noRot="1" noChangeAspect="1" noMove="1" noResize="1" noEditPoints="1" noAdjustHandles="1" noChangeArrowheads="1" noChangeShapeType="1" noTextEdit="1"/>
                </p:cNvSpPr>
                <p:nvPr/>
              </p:nvSpPr>
              <p:spPr>
                <a:xfrm>
                  <a:off x="7365472" y="154079"/>
                  <a:ext cx="427911" cy="245516"/>
                </a:xfrm>
                <a:prstGeom prst="rect">
                  <a:avLst/>
                </a:prstGeom>
                <a:blipFill>
                  <a:blip r:embed="rId46"/>
                  <a:stretch>
                    <a:fillRect/>
                  </a:stretch>
                </a:blipFill>
              </p:spPr>
              <p:txBody>
                <a:bodyPr/>
                <a:lstStyle/>
                <a:p>
                  <a:r>
                    <a:rPr lang="zh-CN" altLang="en-US">
                      <a:noFill/>
                    </a:rPr>
                    <a:t> </a:t>
                  </a:r>
                </a:p>
              </p:txBody>
            </p:sp>
          </mc:Fallback>
        </mc:AlternateContent>
        <p:cxnSp>
          <p:nvCxnSpPr>
            <p:cNvPr id="48" name="直接箭头连接符 47">
              <a:extLst>
                <a:ext uri="{FF2B5EF4-FFF2-40B4-BE49-F238E27FC236}">
                  <a16:creationId xmlns:a16="http://schemas.microsoft.com/office/drawing/2014/main" id="{EBF6D77A-5CD7-4AEE-A202-594CC46218ED}"/>
                </a:ext>
              </a:extLst>
            </p:cNvPr>
            <p:cNvCxnSpPr>
              <a:cxnSpLocks/>
            </p:cNvCxnSpPr>
            <p:nvPr/>
          </p:nvCxnSpPr>
          <p:spPr>
            <a:xfrm>
              <a:off x="7021170" y="724143"/>
              <a:ext cx="147263" cy="0"/>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49" name="连接符: 肘形 48">
              <a:extLst>
                <a:ext uri="{FF2B5EF4-FFF2-40B4-BE49-F238E27FC236}">
                  <a16:creationId xmlns:a16="http://schemas.microsoft.com/office/drawing/2014/main" id="{6D46DDD0-8AE1-44DE-A600-326140260CEA}"/>
                </a:ext>
              </a:extLst>
            </p:cNvPr>
            <p:cNvCxnSpPr>
              <a:cxnSpLocks/>
              <a:stCxn id="44" idx="2"/>
              <a:endCxn id="54" idx="2"/>
            </p:cNvCxnSpPr>
            <p:nvPr/>
          </p:nvCxnSpPr>
          <p:spPr>
            <a:xfrm rot="5400000" flipH="1" flipV="1">
              <a:off x="7594578" y="450039"/>
              <a:ext cx="19433" cy="765162"/>
            </a:xfrm>
            <a:prstGeom prst="bentConnector3">
              <a:avLst>
                <a:gd name="adj1" fmla="val -819210"/>
              </a:avLst>
            </a:prstGeom>
            <a:ln>
              <a:tailEnd type="stealth"/>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53D64337-414E-4578-8E71-22946E06FBDA}"/>
                    </a:ext>
                  </a:extLst>
                </p:cNvPr>
                <p:cNvSpPr txBox="1"/>
                <p:nvPr/>
              </p:nvSpPr>
              <p:spPr>
                <a:xfrm>
                  <a:off x="6946574" y="155343"/>
                  <a:ext cx="534515"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smtClean="0">
                                <a:latin typeface="Cambria Math" panose="02040503050406030204" pitchFamily="18" charset="0"/>
                              </a:rPr>
                            </m:ctrlPr>
                          </m:sSupPr>
                          <m:e>
                            <m:acc>
                              <m:accPr>
                                <m:chr m:val="̃"/>
                                <m:ctrlPr>
                                  <a:rPr lang="en-US" altLang="zh-CN" sz="957" b="1" i="1">
                                    <a:latin typeface="Cambria Math" panose="02040503050406030204" pitchFamily="18" charset="0"/>
                                  </a:rPr>
                                </m:ctrlPr>
                              </m:accPr>
                              <m:e>
                                <m:r>
                                  <a:rPr lang="en-US" altLang="zh-CN" sz="957" b="1" i="1">
                                    <a:latin typeface="Cambria Math" panose="02040503050406030204" pitchFamily="18" charset="0"/>
                                  </a:rPr>
                                  <m:t>𝒔</m:t>
                                </m:r>
                              </m:e>
                            </m:acc>
                          </m:e>
                          <m:sup>
                            <m:r>
                              <a:rPr lang="en-US" altLang="zh-CN" sz="957" b="1" i="1">
                                <a:latin typeface="Cambria Math" panose="02040503050406030204" pitchFamily="18" charset="0"/>
                              </a:rPr>
                              <m:t>(</m:t>
                            </m:r>
                            <m:r>
                              <a:rPr lang="en-US" altLang="zh-CN" sz="957" b="1" i="1" smtClean="0">
                                <a:latin typeface="Cambria Math" panose="02040503050406030204" pitchFamily="18" charset="0"/>
                              </a:rPr>
                              <m:t>𝒌</m:t>
                            </m:r>
                            <m:r>
                              <a:rPr lang="en-US" altLang="zh-CN" sz="957" b="1" i="1">
                                <a:latin typeface="Cambria Math" panose="02040503050406030204" pitchFamily="18" charset="0"/>
                              </a:rPr>
                              <m:t>−</m:t>
                            </m:r>
                            <m:r>
                              <a:rPr lang="en-US" altLang="zh-CN" sz="957" b="1" i="1">
                                <a:latin typeface="Cambria Math" panose="02040503050406030204" pitchFamily="18" charset="0"/>
                              </a:rPr>
                              <m:t>𝟏</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409" name="文本框 408">
                  <a:extLst>
                    <a:ext uri="{FF2B5EF4-FFF2-40B4-BE49-F238E27FC236}">
                      <a16:creationId xmlns:a16="http://schemas.microsoft.com/office/drawing/2014/main" id="{BA4A2AAE-E4D7-47A0-9869-114D6AFD12AA}"/>
                    </a:ext>
                  </a:extLst>
                </p:cNvPr>
                <p:cNvSpPr txBox="1">
                  <a:spLocks noRot="1" noChangeAspect="1" noMove="1" noResize="1" noEditPoints="1" noAdjustHandles="1" noChangeArrowheads="1" noChangeShapeType="1" noTextEdit="1"/>
                </p:cNvSpPr>
                <p:nvPr/>
              </p:nvSpPr>
              <p:spPr>
                <a:xfrm>
                  <a:off x="6946574" y="155343"/>
                  <a:ext cx="534515" cy="245516"/>
                </a:xfrm>
                <a:prstGeom prst="rect">
                  <a:avLst/>
                </a:prstGeom>
                <a:blipFill>
                  <a:blip r:embed="rId47"/>
                  <a:stretch>
                    <a:fillRect/>
                  </a:stretch>
                </a:blipFill>
              </p:spPr>
              <p:txBody>
                <a:bodyPr/>
                <a:lstStyle/>
                <a:p>
                  <a:r>
                    <a:rPr lang="zh-CN" altLang="en-US">
                      <a:noFill/>
                    </a:rPr>
                    <a:t> </a:t>
                  </a:r>
                </a:p>
              </p:txBody>
            </p:sp>
          </mc:Fallback>
        </mc:AlternateContent>
      </p:grpSp>
      <p:grpSp>
        <p:nvGrpSpPr>
          <p:cNvPr id="62" name="组合 61">
            <a:extLst>
              <a:ext uri="{FF2B5EF4-FFF2-40B4-BE49-F238E27FC236}">
                <a16:creationId xmlns:a16="http://schemas.microsoft.com/office/drawing/2014/main" id="{BE738BDF-06A5-4774-AD6A-2930CA3322D8}"/>
              </a:ext>
            </a:extLst>
          </p:cNvPr>
          <p:cNvGrpSpPr/>
          <p:nvPr/>
        </p:nvGrpSpPr>
        <p:grpSpPr>
          <a:xfrm>
            <a:off x="3772021" y="2385517"/>
            <a:ext cx="2514602" cy="820908"/>
            <a:chOff x="6846207" y="120527"/>
            <a:chExt cx="2514602" cy="820908"/>
          </a:xfrm>
        </p:grpSpPr>
        <p:sp>
          <p:nvSpPr>
            <p:cNvPr id="63" name="矩形 62">
              <a:extLst>
                <a:ext uri="{FF2B5EF4-FFF2-40B4-BE49-F238E27FC236}">
                  <a16:creationId xmlns:a16="http://schemas.microsoft.com/office/drawing/2014/main" id="{95D0BD46-6B1D-4D0D-A387-145D03265A93}"/>
                </a:ext>
              </a:extLst>
            </p:cNvPr>
            <p:cNvSpPr/>
            <p:nvPr/>
          </p:nvSpPr>
          <p:spPr>
            <a:xfrm>
              <a:off x="7182017" y="338040"/>
              <a:ext cx="79394" cy="50699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35" dirty="0">
                <a:ln>
                  <a:solidFill>
                    <a:schemeClr val="accent4">
                      <a:lumMod val="60000"/>
                      <a:lumOff val="40000"/>
                    </a:schemeClr>
                  </a:solidFill>
                </a:ln>
              </a:endParaRP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063DE1EA-5459-43F4-A3FA-B757E2D77398}"/>
                    </a:ext>
                  </a:extLst>
                </p:cNvPr>
                <p:cNvSpPr txBox="1"/>
                <p:nvPr/>
              </p:nvSpPr>
              <p:spPr>
                <a:xfrm>
                  <a:off x="7368523" y="139088"/>
                  <a:ext cx="415472"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a:latin typeface="Cambria Math" panose="02040503050406030204" pitchFamily="18" charset="0"/>
                              </a:rPr>
                            </m:ctrlPr>
                          </m:sSupPr>
                          <m:e>
                            <m:r>
                              <a:rPr lang="en-US" altLang="zh-CN" sz="957" b="1" i="1">
                                <a:latin typeface="Cambria Math" panose="02040503050406030204" pitchFamily="18" charset="0"/>
                              </a:rPr>
                              <m:t>𝒓</m:t>
                            </m:r>
                          </m:e>
                          <m:sup>
                            <m:r>
                              <a:rPr lang="en-US" altLang="zh-CN" sz="957" b="1" i="1">
                                <a:latin typeface="Cambria Math" panose="02040503050406030204" pitchFamily="18" charset="0"/>
                              </a:rPr>
                              <m:t>(</m:t>
                            </m:r>
                            <m:r>
                              <a:rPr lang="en-US" altLang="zh-CN" sz="957" b="1" i="1">
                                <a:latin typeface="Cambria Math" panose="02040503050406030204" pitchFamily="18" charset="0"/>
                              </a:rPr>
                              <m:t>𝟏</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424" name="文本框 423">
                  <a:extLst>
                    <a:ext uri="{FF2B5EF4-FFF2-40B4-BE49-F238E27FC236}">
                      <a16:creationId xmlns:a16="http://schemas.microsoft.com/office/drawing/2014/main" id="{7B2A3083-0B45-4AA1-BCEB-B645D41DE0E9}"/>
                    </a:ext>
                  </a:extLst>
                </p:cNvPr>
                <p:cNvSpPr txBox="1">
                  <a:spLocks noRot="1" noChangeAspect="1" noMove="1" noResize="1" noEditPoints="1" noAdjustHandles="1" noChangeArrowheads="1" noChangeShapeType="1" noTextEdit="1"/>
                </p:cNvSpPr>
                <p:nvPr/>
              </p:nvSpPr>
              <p:spPr>
                <a:xfrm>
                  <a:off x="7368523" y="139088"/>
                  <a:ext cx="415472" cy="245516"/>
                </a:xfrm>
                <a:prstGeom prst="rect">
                  <a:avLst/>
                </a:prstGeom>
                <a:blipFill>
                  <a:blip r:embed="rId48"/>
                  <a:stretch>
                    <a:fillRect/>
                  </a:stretch>
                </a:blipFill>
              </p:spPr>
              <p:txBody>
                <a:bodyPr/>
                <a:lstStyle/>
                <a:p>
                  <a:r>
                    <a:rPr lang="zh-CN" altLang="en-US">
                      <a:noFill/>
                    </a:rPr>
                    <a:t> </a:t>
                  </a:r>
                </a:p>
              </p:txBody>
            </p:sp>
          </mc:Fallback>
        </mc:AlternateContent>
        <p:grpSp>
          <p:nvGrpSpPr>
            <p:cNvPr id="65" name="组合 64">
              <a:extLst>
                <a:ext uri="{FF2B5EF4-FFF2-40B4-BE49-F238E27FC236}">
                  <a16:creationId xmlns:a16="http://schemas.microsoft.com/office/drawing/2014/main" id="{7BAC3D6A-7F92-47A1-8CDF-680C21118F29}"/>
                </a:ext>
              </a:extLst>
            </p:cNvPr>
            <p:cNvGrpSpPr/>
            <p:nvPr/>
          </p:nvGrpSpPr>
          <p:grpSpPr>
            <a:xfrm>
              <a:off x="7392959" y="120527"/>
              <a:ext cx="1967850" cy="820908"/>
              <a:chOff x="7558248" y="-45086"/>
              <a:chExt cx="1967850" cy="820908"/>
            </a:xfrm>
          </p:grpSpPr>
          <p:sp>
            <p:nvSpPr>
              <p:cNvPr id="71" name="Rounded Rectangle 128">
                <a:extLst>
                  <a:ext uri="{FF2B5EF4-FFF2-40B4-BE49-F238E27FC236}">
                    <a16:creationId xmlns:a16="http://schemas.microsoft.com/office/drawing/2014/main" id="{5EE34BFE-795C-4F57-9842-C58803C90E2A}"/>
                  </a:ext>
                </a:extLst>
              </p:cNvPr>
              <p:cNvSpPr/>
              <p:nvPr/>
            </p:nvSpPr>
            <p:spPr>
              <a:xfrm>
                <a:off x="7558248" y="-45086"/>
                <a:ext cx="1878072" cy="820908"/>
              </a:xfrm>
              <a:prstGeom prst="roundRect">
                <a:avLst/>
              </a:prstGeom>
              <a:solidFill>
                <a:srgbClr val="FDF8F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sz="1435" dirty="0"/>
              </a:p>
            </p:txBody>
          </p:sp>
          <p:sp>
            <p:nvSpPr>
              <p:cNvPr id="72" name="箭头: 右 71">
                <a:extLst>
                  <a:ext uri="{FF2B5EF4-FFF2-40B4-BE49-F238E27FC236}">
                    <a16:creationId xmlns:a16="http://schemas.microsoft.com/office/drawing/2014/main" id="{384FAB97-94FF-4075-96B4-95DBA12F6F90}"/>
                  </a:ext>
                </a:extLst>
              </p:cNvPr>
              <p:cNvSpPr/>
              <p:nvPr/>
            </p:nvSpPr>
            <p:spPr>
              <a:xfrm rot="5400000">
                <a:off x="9080267" y="316770"/>
                <a:ext cx="162761" cy="120237"/>
              </a:xfrm>
              <a:prstGeom prst="rightArrow">
                <a:avLst/>
              </a:prstGeom>
              <a:solidFill>
                <a:srgbClr val="A9D18E"/>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sp>
            <p:nvSpPr>
              <p:cNvPr id="73" name="矩形 72">
                <a:extLst>
                  <a:ext uri="{FF2B5EF4-FFF2-40B4-BE49-F238E27FC236}">
                    <a16:creationId xmlns:a16="http://schemas.microsoft.com/office/drawing/2014/main" id="{EEDAA9D4-D223-4588-A997-23085ABD66F3}"/>
                  </a:ext>
                </a:extLst>
              </p:cNvPr>
              <p:cNvSpPr/>
              <p:nvPr/>
            </p:nvSpPr>
            <p:spPr>
              <a:xfrm>
                <a:off x="7686919" y="169137"/>
                <a:ext cx="91277" cy="50699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435" dirty="0">
                  <a:ln>
                    <a:solidFill>
                      <a:schemeClr val="accent4">
                        <a:lumMod val="60000"/>
                        <a:lumOff val="40000"/>
                      </a:schemeClr>
                    </a:solidFill>
                  </a:ln>
                </a:endParaRPr>
              </a:p>
            </p:txBody>
          </p:sp>
          <mc:AlternateContent xmlns:mc="http://schemas.openxmlformats.org/markup-compatibility/2006" xmlns:a14="http://schemas.microsoft.com/office/drawing/2010/main">
            <mc:Choice Requires="a14">
              <p:sp>
                <p:nvSpPr>
                  <p:cNvPr id="74" name="矩形: 圆角 73">
                    <a:extLst>
                      <a:ext uri="{FF2B5EF4-FFF2-40B4-BE49-F238E27FC236}">
                        <a16:creationId xmlns:a16="http://schemas.microsoft.com/office/drawing/2014/main" id="{E43253B1-6EE5-4BD5-AD6D-2C1D95DCC48A}"/>
                      </a:ext>
                    </a:extLst>
                  </p:cNvPr>
                  <p:cNvSpPr/>
                  <p:nvPr/>
                </p:nvSpPr>
                <p:spPr>
                  <a:xfrm>
                    <a:off x="7980356" y="472303"/>
                    <a:ext cx="343618" cy="184987"/>
                  </a:xfrm>
                  <a:prstGeom prst="roundRect">
                    <a:avLst/>
                  </a:prstGeom>
                  <a:solidFill>
                    <a:schemeClr val="accent1">
                      <a:lumMod val="20000"/>
                      <a:lumOff val="80000"/>
                    </a:schemeClr>
                  </a:solidFill>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800" b="1" i="1" dirty="0" smtClean="0">
                                  <a:solidFill>
                                    <a:srgbClr val="000000"/>
                                  </a:solidFill>
                                  <a:latin typeface="Cambria Math" panose="02040503050406030204" pitchFamily="18" charset="0"/>
                                </a:rPr>
                              </m:ctrlPr>
                            </m:sSubSupPr>
                            <m:e>
                              <m:r>
                                <m:rPr>
                                  <m:nor/>
                                </m:rPr>
                                <a:rPr lang="en-US" altLang="zh-CN" sz="800" b="1" dirty="0">
                                  <a:solidFill>
                                    <a:srgbClr val="000000"/>
                                  </a:solidFill>
                                  <a:latin typeface="PingFangSC-Regular"/>
                                </a:rPr>
                                <m:t>ℱ</m:t>
                              </m:r>
                            </m:e>
                            <m:sub>
                              <m:r>
                                <a:rPr lang="en-US" altLang="zh-CN" sz="800" b="1" i="1" dirty="0" smtClean="0">
                                  <a:solidFill>
                                    <a:srgbClr val="000000"/>
                                  </a:solidFill>
                                  <a:latin typeface="Cambria Math" panose="02040503050406030204" pitchFamily="18" charset="0"/>
                                </a:rPr>
                                <m:t>𝒅</m:t>
                              </m:r>
                            </m:sub>
                            <m:sup>
                              <m:r>
                                <a:rPr lang="en-US" altLang="zh-CN" sz="600" b="1" i="1">
                                  <a:latin typeface="Cambria Math" panose="02040503050406030204" pitchFamily="18" charset="0"/>
                                </a:rPr>
                                <m:t>(</m:t>
                              </m:r>
                              <m:r>
                                <a:rPr lang="en-US" altLang="zh-CN" sz="600" b="1" i="1" smtClean="0">
                                  <a:latin typeface="Cambria Math" panose="02040503050406030204" pitchFamily="18" charset="0"/>
                                </a:rPr>
                                <m:t>𝟏</m:t>
                              </m:r>
                              <m:r>
                                <a:rPr lang="en-US" altLang="zh-CN" sz="600" b="1" i="1">
                                  <a:latin typeface="Cambria Math" panose="02040503050406030204" pitchFamily="18" charset="0"/>
                                </a:rPr>
                                <m:t>)</m:t>
                              </m:r>
                            </m:sup>
                          </m:sSubSup>
                        </m:oMath>
                      </m:oMathPara>
                    </a14:m>
                    <a:endParaRPr lang="zh-CN" altLang="en-US" sz="838" b="1" dirty="0"/>
                  </a:p>
                </p:txBody>
              </p:sp>
            </mc:Choice>
            <mc:Fallback xmlns="">
              <p:sp>
                <p:nvSpPr>
                  <p:cNvPr id="434" name="矩形: 圆角 433">
                    <a:extLst>
                      <a:ext uri="{FF2B5EF4-FFF2-40B4-BE49-F238E27FC236}">
                        <a16:creationId xmlns:a16="http://schemas.microsoft.com/office/drawing/2014/main" id="{8278DB17-C252-4EBC-B906-62E8F4F82BB4}"/>
                      </a:ext>
                    </a:extLst>
                  </p:cNvPr>
                  <p:cNvSpPr>
                    <a:spLocks noRot="1" noChangeAspect="1" noMove="1" noResize="1" noEditPoints="1" noAdjustHandles="1" noChangeArrowheads="1" noChangeShapeType="1" noTextEdit="1"/>
                  </p:cNvSpPr>
                  <p:nvPr/>
                </p:nvSpPr>
                <p:spPr>
                  <a:xfrm>
                    <a:off x="7980356" y="472303"/>
                    <a:ext cx="343618" cy="184987"/>
                  </a:xfrm>
                  <a:prstGeom prst="roundRect">
                    <a:avLst/>
                  </a:prstGeom>
                  <a:blipFill>
                    <a:blip r:embed="rId49"/>
                    <a:stretch>
                      <a:fillRect b="-3125"/>
                    </a:stretch>
                  </a:blipFill>
                  <a:ln>
                    <a:solidFill>
                      <a:schemeClr val="accent1">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圆角 74">
                    <a:extLst>
                      <a:ext uri="{FF2B5EF4-FFF2-40B4-BE49-F238E27FC236}">
                        <a16:creationId xmlns:a16="http://schemas.microsoft.com/office/drawing/2014/main" id="{8ECD0CF6-006E-4DAB-9401-D9F979B9EC22}"/>
                      </a:ext>
                    </a:extLst>
                  </p:cNvPr>
                  <p:cNvSpPr/>
                  <p:nvPr/>
                </p:nvSpPr>
                <p:spPr>
                  <a:xfrm>
                    <a:off x="8983809" y="472200"/>
                    <a:ext cx="361252" cy="184987"/>
                  </a:xfrm>
                  <a:prstGeom prst="roundRect">
                    <a:avLst/>
                  </a:prstGeom>
                  <a:solidFill>
                    <a:schemeClr val="accent6">
                      <a:lumMod val="40000"/>
                      <a:lumOff val="60000"/>
                    </a:schemeClr>
                  </a:solidFill>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CN" sz="744" b="1" i="1">
                                  <a:latin typeface="Cambria Math" panose="02040503050406030204" pitchFamily="18" charset="0"/>
                                </a:rPr>
                              </m:ctrlPr>
                            </m:sSupPr>
                            <m:e>
                              <m:acc>
                                <m:accPr>
                                  <m:chr m:val="̃"/>
                                  <m:ctrlPr>
                                    <a:rPr lang="zh-CN" altLang="en-US" sz="850" b="1" i="1">
                                      <a:latin typeface="Cambria Math" panose="02040503050406030204" pitchFamily="18" charset="0"/>
                                      <a:ea typeface="微软雅黑" panose="020B0503020204020204" pitchFamily="34" charset="-122"/>
                                    </a:rPr>
                                  </m:ctrlPr>
                                </m:accPr>
                                <m:e>
                                  <m:r>
                                    <m:rPr>
                                      <m:nor/>
                                    </m:rPr>
                                    <a:rPr lang="en-US" altLang="zh-CN" sz="850" b="1" dirty="0">
                                      <a:solidFill>
                                        <a:srgbClr val="000000"/>
                                      </a:solidFill>
                                      <a:latin typeface="PingFangSC-Regular"/>
                                    </a:rPr>
                                    <m:t>ℱ</m:t>
                                  </m:r>
                                  <m:r>
                                    <m:rPr>
                                      <m:nor/>
                                    </m:rPr>
                                    <a:rPr lang="zh-CN" altLang="en-US" sz="850" b="1" dirty="0">
                                      <a:latin typeface="微软雅黑" panose="020B0503020204020204" pitchFamily="34" charset="-122"/>
                                      <a:ea typeface="微软雅黑" panose="020B0503020204020204" pitchFamily="34" charset="-122"/>
                                    </a:rPr>
                                    <m:t> </m:t>
                                  </m:r>
                                </m:e>
                              </m:acc>
                            </m:e>
                            <m:sup>
                              <m:r>
                                <a:rPr lang="en-US" altLang="zh-CN" sz="744" b="1" i="1">
                                  <a:latin typeface="Cambria Math" panose="02040503050406030204" pitchFamily="18" charset="0"/>
                                </a:rPr>
                                <m:t>(</m:t>
                              </m:r>
                              <m:r>
                                <a:rPr lang="en-US" altLang="zh-CN" sz="744" b="1" i="1">
                                  <a:latin typeface="Cambria Math" panose="02040503050406030204" pitchFamily="18" charset="0"/>
                                </a:rPr>
                                <m:t>𝟏</m:t>
                              </m:r>
                              <m:r>
                                <a:rPr lang="en-US" altLang="zh-CN" sz="744" b="1" i="1">
                                  <a:latin typeface="Cambria Math" panose="02040503050406030204" pitchFamily="18" charset="0"/>
                                </a:rPr>
                                <m:t>)</m:t>
                              </m:r>
                            </m:sup>
                          </m:sSup>
                        </m:oMath>
                      </m:oMathPara>
                    </a14:m>
                    <a:endParaRPr lang="zh-CN" altLang="en-US" sz="838" b="1" dirty="0"/>
                  </a:p>
                </p:txBody>
              </p:sp>
            </mc:Choice>
            <mc:Fallback xmlns="">
              <p:sp>
                <p:nvSpPr>
                  <p:cNvPr id="435" name="矩形: 圆角 434">
                    <a:extLst>
                      <a:ext uri="{FF2B5EF4-FFF2-40B4-BE49-F238E27FC236}">
                        <a16:creationId xmlns:a16="http://schemas.microsoft.com/office/drawing/2014/main" id="{B5F2FD8D-02C7-4DE4-9F97-82629D52F841}"/>
                      </a:ext>
                    </a:extLst>
                  </p:cNvPr>
                  <p:cNvSpPr>
                    <a:spLocks noRot="1" noChangeAspect="1" noMove="1" noResize="1" noEditPoints="1" noAdjustHandles="1" noChangeArrowheads="1" noChangeShapeType="1" noTextEdit="1"/>
                  </p:cNvSpPr>
                  <p:nvPr/>
                </p:nvSpPr>
                <p:spPr>
                  <a:xfrm>
                    <a:off x="8983809" y="472200"/>
                    <a:ext cx="361252" cy="184987"/>
                  </a:xfrm>
                  <a:prstGeom prst="roundRect">
                    <a:avLst/>
                  </a:prstGeom>
                  <a:blipFill>
                    <a:blip r:embed="rId50"/>
                    <a:stretch>
                      <a:fillRect t="-6250"/>
                    </a:stretch>
                  </a:blipFill>
                  <a:ln>
                    <a:solidFill>
                      <a:schemeClr val="accent6">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圆角 75">
                    <a:extLst>
                      <a:ext uri="{FF2B5EF4-FFF2-40B4-BE49-F238E27FC236}">
                        <a16:creationId xmlns:a16="http://schemas.microsoft.com/office/drawing/2014/main" id="{E966BA6A-C4BC-4F11-B18E-10A5AF4E5362}"/>
                      </a:ext>
                    </a:extLst>
                  </p:cNvPr>
                  <p:cNvSpPr/>
                  <p:nvPr/>
                </p:nvSpPr>
                <p:spPr>
                  <a:xfrm>
                    <a:off x="7984265" y="92663"/>
                    <a:ext cx="1360796" cy="184987"/>
                  </a:xfrm>
                  <a:prstGeom prst="roundRect">
                    <a:avLst/>
                  </a:prstGeom>
                  <a:solidFill>
                    <a:schemeClr val="accent2">
                      <a:lumMod val="20000"/>
                      <a:lumOff val="80000"/>
                    </a:schemeClr>
                  </a:solidFill>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838" b="1" i="1" dirty="0" smtClean="0">
                              <a:latin typeface="Cambria Math" panose="02040503050406030204" pitchFamily="18" charset="0"/>
                            </a:rPr>
                            <m:t>𝑺𝒐𝒇𝒕</m:t>
                          </m:r>
                          <m:r>
                            <a:rPr lang="en-US" altLang="zh-CN" sz="838" b="1" i="1" dirty="0" smtClean="0">
                              <a:latin typeface="Cambria Math" panose="02040503050406030204" pitchFamily="18" charset="0"/>
                            </a:rPr>
                            <m:t>(⋅,</m:t>
                          </m:r>
                          <m:sSubSup>
                            <m:sSubSupPr>
                              <m:ctrlPr>
                                <a:rPr lang="en-US" altLang="zh-CN" sz="838" b="1" i="1" dirty="0">
                                  <a:latin typeface="Cambria Math" panose="02040503050406030204" pitchFamily="18" charset="0"/>
                                  <a:ea typeface="Cambria Math" panose="02040503050406030204" pitchFamily="18" charset="0"/>
                                </a:rPr>
                              </m:ctrlPr>
                            </m:sSubSupPr>
                            <m:e>
                              <m:r>
                                <a:rPr lang="zh-CN" altLang="en-US" sz="838" b="1" i="1" dirty="0">
                                  <a:latin typeface="Cambria Math" panose="02040503050406030204" pitchFamily="18" charset="0"/>
                                  <a:ea typeface="Cambria Math" panose="02040503050406030204" pitchFamily="18" charset="0"/>
                                </a:rPr>
                                <m:t>𝜽</m:t>
                              </m:r>
                            </m:e>
                            <m:sub>
                              <m:r>
                                <a:rPr lang="zh-CN" altLang="en-US" sz="838" b="1" i="1" dirty="0">
                                  <a:latin typeface="Cambria Math" panose="02040503050406030204" pitchFamily="18" charset="0"/>
                                  <a:ea typeface="Cambria Math" panose="02040503050406030204" pitchFamily="18" charset="0"/>
                                </a:rPr>
                                <m:t>𝒅</m:t>
                              </m:r>
                            </m:sub>
                            <m:sup>
                              <m:d>
                                <m:dPr>
                                  <m:ctrlPr>
                                    <a:rPr lang="en-US" altLang="zh-CN" sz="838" b="1" i="1" dirty="0">
                                      <a:latin typeface="Cambria Math" panose="02040503050406030204" pitchFamily="18" charset="0"/>
                                      <a:ea typeface="Cambria Math" panose="02040503050406030204" pitchFamily="18" charset="0"/>
                                    </a:rPr>
                                  </m:ctrlPr>
                                </m:dPr>
                                <m:e>
                                  <m:r>
                                    <a:rPr lang="en-US" altLang="zh-CN" sz="838" b="1" i="1" dirty="0" smtClean="0">
                                      <a:latin typeface="Cambria Math" panose="02040503050406030204" pitchFamily="18" charset="0"/>
                                      <a:ea typeface="Cambria Math" panose="02040503050406030204" pitchFamily="18" charset="0"/>
                                    </a:rPr>
                                    <m:t>𝟏</m:t>
                                  </m:r>
                                </m:e>
                              </m:d>
                            </m:sup>
                          </m:sSubSup>
                          <m:r>
                            <a:rPr lang="en-US" altLang="zh-CN" sz="838" b="1" i="1" dirty="0">
                              <a:latin typeface="Cambria Math" panose="02040503050406030204" pitchFamily="18" charset="0"/>
                            </a:rPr>
                            <m:t>)</m:t>
                          </m:r>
                        </m:oMath>
                      </m:oMathPara>
                    </a14:m>
                    <a:endParaRPr lang="zh-CN" altLang="en-US" sz="838" b="1" dirty="0"/>
                  </a:p>
                </p:txBody>
              </p:sp>
            </mc:Choice>
            <mc:Fallback xmlns="">
              <p:sp>
                <p:nvSpPr>
                  <p:cNvPr id="436" name="矩形: 圆角 435">
                    <a:extLst>
                      <a:ext uri="{FF2B5EF4-FFF2-40B4-BE49-F238E27FC236}">
                        <a16:creationId xmlns:a16="http://schemas.microsoft.com/office/drawing/2014/main" id="{7EA46229-3654-4254-B836-85C4FEF1146C}"/>
                      </a:ext>
                    </a:extLst>
                  </p:cNvPr>
                  <p:cNvSpPr>
                    <a:spLocks noRot="1" noChangeAspect="1" noMove="1" noResize="1" noEditPoints="1" noAdjustHandles="1" noChangeArrowheads="1" noChangeShapeType="1" noTextEdit="1"/>
                  </p:cNvSpPr>
                  <p:nvPr/>
                </p:nvSpPr>
                <p:spPr>
                  <a:xfrm>
                    <a:off x="7984265" y="92663"/>
                    <a:ext cx="1360796" cy="184987"/>
                  </a:xfrm>
                  <a:prstGeom prst="roundRect">
                    <a:avLst/>
                  </a:prstGeom>
                  <a:blipFill>
                    <a:blip r:embed="rId51"/>
                    <a:stretch>
                      <a:fillRect b="-12121"/>
                    </a:stretch>
                  </a:blipFill>
                  <a:ln>
                    <a:solidFill>
                      <a:schemeClr val="accent2">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圆角 76">
                    <a:extLst>
                      <a:ext uri="{FF2B5EF4-FFF2-40B4-BE49-F238E27FC236}">
                        <a16:creationId xmlns:a16="http://schemas.microsoft.com/office/drawing/2014/main" id="{CBE46B85-AEC9-43D6-95A1-3B1E5C23FF1A}"/>
                      </a:ext>
                    </a:extLst>
                  </p:cNvPr>
                  <p:cNvSpPr/>
                  <p:nvPr/>
                </p:nvSpPr>
                <p:spPr>
                  <a:xfrm>
                    <a:off x="8518956" y="473646"/>
                    <a:ext cx="343618" cy="184987"/>
                  </a:xfrm>
                  <a:prstGeom prst="roundRect">
                    <a:avLst/>
                  </a:prstGeom>
                  <a:solidFill>
                    <a:srgbClr val="FBE5D6"/>
                  </a:solidFill>
                  <a:ln>
                    <a:solidFill>
                      <a:schemeClr val="accent2">
                        <a:lumMod val="75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m:rPr>
                              <m:nor/>
                            </m:rPr>
                            <a:rPr lang="en-US" altLang="zh-CN" sz="800" b="1" dirty="0">
                              <a:latin typeface="Times New Roman" panose="02020603050405020304" pitchFamily="18" charset="0"/>
                              <a:cs typeface="Times New Roman" panose="02020603050405020304" pitchFamily="18" charset="0"/>
                            </a:rPr>
                            <m:t>DTG</m:t>
                          </m:r>
                        </m:oMath>
                      </m:oMathPara>
                    </a14:m>
                    <a:endParaRPr lang="en-US" altLang="zh-CN" sz="800" b="1" dirty="0">
                      <a:latin typeface="Times New Roman" panose="02020603050405020304" pitchFamily="18" charset="0"/>
                      <a:cs typeface="Times New Roman" panose="02020603050405020304" pitchFamily="18" charset="0"/>
                    </a:endParaRPr>
                  </a:p>
                </p:txBody>
              </p:sp>
            </mc:Choice>
            <mc:Fallback xmlns="">
              <p:sp>
                <p:nvSpPr>
                  <p:cNvPr id="437" name="矩形: 圆角 436">
                    <a:extLst>
                      <a:ext uri="{FF2B5EF4-FFF2-40B4-BE49-F238E27FC236}">
                        <a16:creationId xmlns:a16="http://schemas.microsoft.com/office/drawing/2014/main" id="{6F06FD8E-1345-4E26-A35A-1D2D63715015}"/>
                      </a:ext>
                    </a:extLst>
                  </p:cNvPr>
                  <p:cNvSpPr>
                    <a:spLocks noRot="1" noChangeAspect="1" noMove="1" noResize="1" noEditPoints="1" noAdjustHandles="1" noChangeArrowheads="1" noChangeShapeType="1" noTextEdit="1"/>
                  </p:cNvSpPr>
                  <p:nvPr/>
                </p:nvSpPr>
                <p:spPr>
                  <a:xfrm>
                    <a:off x="8518956" y="473646"/>
                    <a:ext cx="343618" cy="184987"/>
                  </a:xfrm>
                  <a:prstGeom prst="roundRect">
                    <a:avLst/>
                  </a:prstGeom>
                  <a:blipFill>
                    <a:blip r:embed="rId45"/>
                    <a:stretch>
                      <a:fillRect/>
                    </a:stretch>
                  </a:blipFill>
                  <a:ln>
                    <a:solidFill>
                      <a:schemeClr val="accent2">
                        <a:lumMod val="75000"/>
                      </a:schemeClr>
                    </a:solidFill>
                    <a:prstDash val="sysDash"/>
                  </a:ln>
                </p:spPr>
                <p:txBody>
                  <a:bodyPr/>
                  <a:lstStyle/>
                  <a:p>
                    <a:r>
                      <a:rPr lang="zh-CN" altLang="en-US">
                        <a:noFill/>
                      </a:rPr>
                      <a:t> </a:t>
                    </a:r>
                  </a:p>
                </p:txBody>
              </p:sp>
            </mc:Fallback>
          </mc:AlternateContent>
          <p:sp>
            <p:nvSpPr>
              <p:cNvPr id="78" name="箭头: 右 77">
                <a:extLst>
                  <a:ext uri="{FF2B5EF4-FFF2-40B4-BE49-F238E27FC236}">
                    <a16:creationId xmlns:a16="http://schemas.microsoft.com/office/drawing/2014/main" id="{16FAE2DA-FA9F-4BA0-B01B-0C496530DD45}"/>
                  </a:ext>
                </a:extLst>
              </p:cNvPr>
              <p:cNvSpPr/>
              <p:nvPr/>
            </p:nvSpPr>
            <p:spPr>
              <a:xfrm rot="16200000">
                <a:off x="8096702" y="313996"/>
                <a:ext cx="162761" cy="120237"/>
              </a:xfrm>
              <a:prstGeom prst="rightArrow">
                <a:avLst/>
              </a:prstGeom>
              <a:solidFill>
                <a:srgbClr val="5B9BD5"/>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sp>
            <p:nvSpPr>
              <p:cNvPr id="79" name="箭头: 右 78">
                <a:extLst>
                  <a:ext uri="{FF2B5EF4-FFF2-40B4-BE49-F238E27FC236}">
                    <a16:creationId xmlns:a16="http://schemas.microsoft.com/office/drawing/2014/main" id="{819E1686-C2F0-41B5-AFCE-D1DC67344F85}"/>
                  </a:ext>
                </a:extLst>
              </p:cNvPr>
              <p:cNvSpPr/>
              <p:nvPr/>
            </p:nvSpPr>
            <p:spPr>
              <a:xfrm>
                <a:off x="8333512" y="498793"/>
                <a:ext cx="162761" cy="120237"/>
              </a:xfrm>
              <a:prstGeom prst="rightArrow">
                <a:avLst/>
              </a:prstGeom>
              <a:solidFill>
                <a:srgbClr val="5B9BD5"/>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sp>
            <p:nvSpPr>
              <p:cNvPr id="80" name="箭头: 右 79">
                <a:extLst>
                  <a:ext uri="{FF2B5EF4-FFF2-40B4-BE49-F238E27FC236}">
                    <a16:creationId xmlns:a16="http://schemas.microsoft.com/office/drawing/2014/main" id="{AB648461-8171-4B92-9FFC-B9108991DF08}"/>
                  </a:ext>
                </a:extLst>
              </p:cNvPr>
              <p:cNvSpPr/>
              <p:nvPr/>
            </p:nvSpPr>
            <p:spPr>
              <a:xfrm rot="16200000">
                <a:off x="8613304" y="312128"/>
                <a:ext cx="162761" cy="120237"/>
              </a:xfrm>
              <a:prstGeom prst="rightArrow">
                <a:avLst/>
              </a:prstGeom>
              <a:solidFill>
                <a:srgbClr val="F4B183"/>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35"/>
              </a:p>
            </p:txBody>
          </p:sp>
          <p:cxnSp>
            <p:nvCxnSpPr>
              <p:cNvPr id="81" name="直接箭头连接符 80">
                <a:extLst>
                  <a:ext uri="{FF2B5EF4-FFF2-40B4-BE49-F238E27FC236}">
                    <a16:creationId xmlns:a16="http://schemas.microsoft.com/office/drawing/2014/main" id="{7445E7F0-2699-4E51-8332-84A132C1D89D}"/>
                  </a:ext>
                </a:extLst>
              </p:cNvPr>
              <p:cNvCxnSpPr>
                <a:cxnSpLocks/>
              </p:cNvCxnSpPr>
              <p:nvPr/>
            </p:nvCxnSpPr>
            <p:spPr>
              <a:xfrm>
                <a:off x="9355007" y="561644"/>
                <a:ext cx="171091" cy="0"/>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gr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A5F3DC43-BDB1-4D57-987D-B196A0737364}"/>
                    </a:ext>
                  </a:extLst>
                </p:cNvPr>
                <p:cNvSpPr txBox="1"/>
                <p:nvPr/>
              </p:nvSpPr>
              <p:spPr>
                <a:xfrm>
                  <a:off x="7365472" y="154079"/>
                  <a:ext cx="427911"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smtClean="0">
                                <a:latin typeface="Cambria Math" panose="02040503050406030204" pitchFamily="18" charset="0"/>
                              </a:rPr>
                            </m:ctrlPr>
                          </m:sSupPr>
                          <m:e>
                            <m:r>
                              <a:rPr lang="en-US" altLang="zh-CN" sz="957" b="1" i="1">
                                <a:latin typeface="Cambria Math" panose="02040503050406030204" pitchFamily="18" charset="0"/>
                              </a:rPr>
                              <m:t>𝒓</m:t>
                            </m:r>
                          </m:e>
                          <m:sup>
                            <m:r>
                              <a:rPr lang="en-US" altLang="zh-CN" sz="957" b="1" i="1">
                                <a:latin typeface="Cambria Math" panose="02040503050406030204" pitchFamily="18" charset="0"/>
                              </a:rPr>
                              <m:t>(</m:t>
                            </m:r>
                            <m:r>
                              <a:rPr lang="en-US" altLang="zh-CN" sz="957" b="1" i="1" smtClean="0">
                                <a:latin typeface="Cambria Math" panose="02040503050406030204" pitchFamily="18" charset="0"/>
                              </a:rPr>
                              <m:t>𝟏</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426" name="文本框 425">
                  <a:extLst>
                    <a:ext uri="{FF2B5EF4-FFF2-40B4-BE49-F238E27FC236}">
                      <a16:creationId xmlns:a16="http://schemas.microsoft.com/office/drawing/2014/main" id="{35ACA527-83B0-408B-8F29-E21831DC23AA}"/>
                    </a:ext>
                  </a:extLst>
                </p:cNvPr>
                <p:cNvSpPr txBox="1">
                  <a:spLocks noRot="1" noChangeAspect="1" noMove="1" noResize="1" noEditPoints="1" noAdjustHandles="1" noChangeArrowheads="1" noChangeShapeType="1" noTextEdit="1"/>
                </p:cNvSpPr>
                <p:nvPr/>
              </p:nvSpPr>
              <p:spPr>
                <a:xfrm>
                  <a:off x="7365472" y="154079"/>
                  <a:ext cx="427911" cy="245516"/>
                </a:xfrm>
                <a:prstGeom prst="rect">
                  <a:avLst/>
                </a:prstGeom>
                <a:blipFill>
                  <a:blip r:embed="rId52"/>
                  <a:stretch>
                    <a:fillRect/>
                  </a:stretch>
                </a:blipFill>
              </p:spPr>
              <p:txBody>
                <a:bodyPr/>
                <a:lstStyle/>
                <a:p>
                  <a:r>
                    <a:rPr lang="zh-CN" altLang="en-US">
                      <a:noFill/>
                    </a:rPr>
                    <a:t> </a:t>
                  </a:r>
                </a:p>
              </p:txBody>
            </p:sp>
          </mc:Fallback>
        </mc:AlternateContent>
        <p:cxnSp>
          <p:nvCxnSpPr>
            <p:cNvPr id="67" name="直接箭头连接符 66">
              <a:extLst>
                <a:ext uri="{FF2B5EF4-FFF2-40B4-BE49-F238E27FC236}">
                  <a16:creationId xmlns:a16="http://schemas.microsoft.com/office/drawing/2014/main" id="{CDD2A813-1EC0-4594-BA0A-7A1B7B8C493C}"/>
                </a:ext>
              </a:extLst>
            </p:cNvPr>
            <p:cNvCxnSpPr>
              <a:cxnSpLocks/>
            </p:cNvCxnSpPr>
            <p:nvPr/>
          </p:nvCxnSpPr>
          <p:spPr>
            <a:xfrm>
              <a:off x="7270022" y="725001"/>
              <a:ext cx="234000" cy="0"/>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68" name="直接箭头连接符 67">
              <a:extLst>
                <a:ext uri="{FF2B5EF4-FFF2-40B4-BE49-F238E27FC236}">
                  <a16:creationId xmlns:a16="http://schemas.microsoft.com/office/drawing/2014/main" id="{09970BB3-0819-4E51-BBF4-C450D829CDDF}"/>
                </a:ext>
              </a:extLst>
            </p:cNvPr>
            <p:cNvCxnSpPr>
              <a:cxnSpLocks/>
            </p:cNvCxnSpPr>
            <p:nvPr/>
          </p:nvCxnSpPr>
          <p:spPr>
            <a:xfrm flipV="1">
              <a:off x="6846207" y="726840"/>
              <a:ext cx="305081" cy="3114"/>
            </a:xfrm>
            <a:prstGeom prst="straightConnector1">
              <a:avLst/>
            </a:prstGeom>
            <a:ln w="12700">
              <a:solidFill>
                <a:schemeClr val="bg2">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id="{1E179F73-F5D0-49E1-8277-27F888EA4D9E}"/>
                </a:ext>
              </a:extLst>
            </p:cNvPr>
            <p:cNvCxnSpPr>
              <a:cxnSpLocks/>
              <a:stCxn id="63" idx="2"/>
              <a:endCxn id="74" idx="2"/>
            </p:cNvCxnSpPr>
            <p:nvPr/>
          </p:nvCxnSpPr>
          <p:spPr>
            <a:xfrm rot="5400000" flipH="1" flipV="1">
              <a:off x="7593230" y="451387"/>
              <a:ext cx="22130" cy="765162"/>
            </a:xfrm>
            <a:prstGeom prst="bentConnector3">
              <a:avLst>
                <a:gd name="adj1" fmla="val -723647"/>
              </a:avLst>
            </a:prstGeom>
            <a:ln>
              <a:tailEnd type="stealth"/>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E4FA793C-FDD2-4177-9EB3-CE18A6DFCA62}"/>
                    </a:ext>
                  </a:extLst>
                </p:cNvPr>
                <p:cNvSpPr txBox="1"/>
                <p:nvPr/>
              </p:nvSpPr>
              <p:spPr>
                <a:xfrm>
                  <a:off x="6946574" y="158040"/>
                  <a:ext cx="534515"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smtClean="0">
                                <a:latin typeface="Cambria Math" panose="02040503050406030204" pitchFamily="18" charset="0"/>
                              </a:rPr>
                            </m:ctrlPr>
                          </m:sSupPr>
                          <m:e>
                            <m:acc>
                              <m:accPr>
                                <m:chr m:val="̃"/>
                                <m:ctrlPr>
                                  <a:rPr lang="en-US" altLang="zh-CN" sz="957" b="1" i="1">
                                    <a:latin typeface="Cambria Math" panose="02040503050406030204" pitchFamily="18" charset="0"/>
                                  </a:rPr>
                                </m:ctrlPr>
                              </m:accPr>
                              <m:e>
                                <m:r>
                                  <a:rPr lang="en-US" altLang="zh-CN" sz="957" b="1" i="1">
                                    <a:latin typeface="Cambria Math" panose="02040503050406030204" pitchFamily="18" charset="0"/>
                                  </a:rPr>
                                  <m:t>𝒔</m:t>
                                </m:r>
                              </m:e>
                            </m:acc>
                          </m:e>
                          <m:sup>
                            <m:r>
                              <a:rPr lang="en-US" altLang="zh-CN" sz="957" b="1" i="1">
                                <a:latin typeface="Cambria Math" panose="02040503050406030204" pitchFamily="18" charset="0"/>
                              </a:rPr>
                              <m:t>(</m:t>
                            </m:r>
                            <m:r>
                              <a:rPr lang="en-US" altLang="zh-CN" sz="957" b="1" i="1" smtClean="0">
                                <a:latin typeface="Cambria Math" panose="02040503050406030204" pitchFamily="18" charset="0"/>
                              </a:rPr>
                              <m:t>𝟎</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430" name="文本框 429">
                  <a:extLst>
                    <a:ext uri="{FF2B5EF4-FFF2-40B4-BE49-F238E27FC236}">
                      <a16:creationId xmlns:a16="http://schemas.microsoft.com/office/drawing/2014/main" id="{026D28A7-07AD-4BE7-B5ED-D864E5BAC66B}"/>
                    </a:ext>
                  </a:extLst>
                </p:cNvPr>
                <p:cNvSpPr txBox="1">
                  <a:spLocks noRot="1" noChangeAspect="1" noMove="1" noResize="1" noEditPoints="1" noAdjustHandles="1" noChangeArrowheads="1" noChangeShapeType="1" noTextEdit="1"/>
                </p:cNvSpPr>
                <p:nvPr/>
              </p:nvSpPr>
              <p:spPr>
                <a:xfrm>
                  <a:off x="6946574" y="158040"/>
                  <a:ext cx="534515" cy="245516"/>
                </a:xfrm>
                <a:prstGeom prst="rect">
                  <a:avLst/>
                </a:prstGeom>
                <a:blipFill>
                  <a:blip r:embed="rId53"/>
                  <a:stretch>
                    <a:fillRect/>
                  </a:stretch>
                </a:blipFill>
              </p:spPr>
              <p:txBody>
                <a:bodyPr/>
                <a:lstStyle/>
                <a:p>
                  <a:r>
                    <a:rPr lang="zh-CN" altLang="en-US">
                      <a:noFill/>
                    </a:rPr>
                    <a:t> </a:t>
                  </a:r>
                </a:p>
              </p:txBody>
            </p:sp>
          </mc:Fallback>
        </mc:AlternateContent>
      </p:grpSp>
      <p:cxnSp>
        <p:nvCxnSpPr>
          <p:cNvPr id="82" name="直接箭头连接符 81">
            <a:extLst>
              <a:ext uri="{FF2B5EF4-FFF2-40B4-BE49-F238E27FC236}">
                <a16:creationId xmlns:a16="http://schemas.microsoft.com/office/drawing/2014/main" id="{95297E1A-3CBE-4BDC-8E30-E7F032AB71E6}"/>
              </a:ext>
            </a:extLst>
          </p:cNvPr>
          <p:cNvCxnSpPr>
            <a:cxnSpLocks/>
          </p:cNvCxnSpPr>
          <p:nvPr/>
        </p:nvCxnSpPr>
        <p:spPr>
          <a:xfrm>
            <a:off x="4407992" y="2955045"/>
            <a:ext cx="180000" cy="0"/>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83" name="直接箭头连接符 82">
            <a:extLst>
              <a:ext uri="{FF2B5EF4-FFF2-40B4-BE49-F238E27FC236}">
                <a16:creationId xmlns:a16="http://schemas.microsoft.com/office/drawing/2014/main" id="{41316E13-0F10-45A9-BBD1-18072247BA9D}"/>
              </a:ext>
            </a:extLst>
          </p:cNvPr>
          <p:cNvCxnSpPr>
            <a:cxnSpLocks/>
          </p:cNvCxnSpPr>
          <p:nvPr/>
        </p:nvCxnSpPr>
        <p:spPr>
          <a:xfrm>
            <a:off x="6970750" y="2955045"/>
            <a:ext cx="180000" cy="0"/>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84" name="直接箭头连接符 83">
            <a:extLst>
              <a:ext uri="{FF2B5EF4-FFF2-40B4-BE49-F238E27FC236}">
                <a16:creationId xmlns:a16="http://schemas.microsoft.com/office/drawing/2014/main" id="{2F0723E5-B6DC-4868-B542-D1CB44D41C6E}"/>
              </a:ext>
            </a:extLst>
          </p:cNvPr>
          <p:cNvCxnSpPr>
            <a:cxnSpLocks/>
          </p:cNvCxnSpPr>
          <p:nvPr/>
        </p:nvCxnSpPr>
        <p:spPr>
          <a:xfrm>
            <a:off x="9487560" y="2952348"/>
            <a:ext cx="180000" cy="0"/>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grpSp>
        <p:nvGrpSpPr>
          <p:cNvPr id="85" name="组合 84">
            <a:extLst>
              <a:ext uri="{FF2B5EF4-FFF2-40B4-BE49-F238E27FC236}">
                <a16:creationId xmlns:a16="http://schemas.microsoft.com/office/drawing/2014/main" id="{C9F01475-A155-424A-9133-286CF5745AA3}"/>
              </a:ext>
            </a:extLst>
          </p:cNvPr>
          <p:cNvGrpSpPr/>
          <p:nvPr/>
        </p:nvGrpSpPr>
        <p:grpSpPr>
          <a:xfrm>
            <a:off x="3809698" y="2314152"/>
            <a:ext cx="215444" cy="901595"/>
            <a:chOff x="857798" y="1065367"/>
            <a:chExt cx="215444" cy="901595"/>
          </a:xfrm>
        </p:grpSpPr>
        <p:sp>
          <p:nvSpPr>
            <p:cNvPr id="86" name="梯形 85">
              <a:extLst>
                <a:ext uri="{FF2B5EF4-FFF2-40B4-BE49-F238E27FC236}">
                  <a16:creationId xmlns:a16="http://schemas.microsoft.com/office/drawing/2014/main" id="{EC378C2B-C79A-4F9B-AE0F-300943790CDB}"/>
                </a:ext>
              </a:extLst>
            </p:cNvPr>
            <p:cNvSpPr/>
            <p:nvPr/>
          </p:nvSpPr>
          <p:spPr>
            <a:xfrm rot="16200000">
              <a:off x="616116" y="1506231"/>
              <a:ext cx="702699" cy="144927"/>
            </a:xfrm>
            <a:prstGeom prst="trapezoid">
              <a:avLst>
                <a:gd name="adj" fmla="val 26827"/>
              </a:avLst>
            </a:prstGeom>
            <a:solidFill>
              <a:srgbClr val="FFBD8D"/>
            </a:solidFill>
            <a:ln>
              <a:solidFill>
                <a:srgbClr val="FFD8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文本框 86">
              <a:extLst>
                <a:ext uri="{FF2B5EF4-FFF2-40B4-BE49-F238E27FC236}">
                  <a16:creationId xmlns:a16="http://schemas.microsoft.com/office/drawing/2014/main" id="{F3AA5DB1-43EA-44D0-9249-32A0F44BBC84}"/>
                </a:ext>
              </a:extLst>
            </p:cNvPr>
            <p:cNvSpPr txBox="1"/>
            <p:nvPr/>
          </p:nvSpPr>
          <p:spPr>
            <a:xfrm rot="16200000">
              <a:off x="514722" y="1408443"/>
              <a:ext cx="901595" cy="215444"/>
            </a:xfrm>
            <a:custGeom>
              <a:avLst/>
              <a:gdLst>
                <a:gd name="connsiteX0" fmla="*/ 0 w 1076855"/>
                <a:gd name="connsiteY0" fmla="*/ 0 h 230833"/>
                <a:gd name="connsiteX1" fmla="*/ 1076855 w 1076855"/>
                <a:gd name="connsiteY1" fmla="*/ 0 h 230833"/>
                <a:gd name="connsiteX2" fmla="*/ 1076855 w 1076855"/>
                <a:gd name="connsiteY2" fmla="*/ 230833 h 230833"/>
                <a:gd name="connsiteX3" fmla="*/ 0 w 1076855"/>
                <a:gd name="connsiteY3" fmla="*/ 230833 h 230833"/>
                <a:gd name="connsiteX4" fmla="*/ 0 w 1076855"/>
                <a:gd name="connsiteY4" fmla="*/ 0 h 230833"/>
                <a:gd name="connsiteX0" fmla="*/ 0 w 1076855"/>
                <a:gd name="connsiteY0" fmla="*/ 0 h 230833"/>
                <a:gd name="connsiteX1" fmla="*/ 810155 w 1076855"/>
                <a:gd name="connsiteY1" fmla="*/ 30480 h 230833"/>
                <a:gd name="connsiteX2" fmla="*/ 1076855 w 1076855"/>
                <a:gd name="connsiteY2" fmla="*/ 230833 h 230833"/>
                <a:gd name="connsiteX3" fmla="*/ 0 w 1076855"/>
                <a:gd name="connsiteY3" fmla="*/ 230833 h 230833"/>
                <a:gd name="connsiteX4" fmla="*/ 0 w 1076855"/>
                <a:gd name="connsiteY4" fmla="*/ 0 h 230833"/>
                <a:gd name="connsiteX0" fmla="*/ 0 w 810155"/>
                <a:gd name="connsiteY0" fmla="*/ 0 h 230833"/>
                <a:gd name="connsiteX1" fmla="*/ 810155 w 810155"/>
                <a:gd name="connsiteY1" fmla="*/ 30480 h 230833"/>
                <a:gd name="connsiteX2" fmla="*/ 799995 w 810155"/>
                <a:gd name="connsiteY2" fmla="*/ 218133 h 230833"/>
                <a:gd name="connsiteX3" fmla="*/ 0 w 810155"/>
                <a:gd name="connsiteY3" fmla="*/ 230833 h 230833"/>
                <a:gd name="connsiteX4" fmla="*/ 0 w 810155"/>
                <a:gd name="connsiteY4" fmla="*/ 0 h 230833"/>
                <a:gd name="connsiteX0" fmla="*/ 0 w 896515"/>
                <a:gd name="connsiteY0" fmla="*/ 0 h 230833"/>
                <a:gd name="connsiteX1" fmla="*/ 810155 w 896515"/>
                <a:gd name="connsiteY1" fmla="*/ 30480 h 230833"/>
                <a:gd name="connsiteX2" fmla="*/ 896515 w 896515"/>
                <a:gd name="connsiteY2" fmla="*/ 218133 h 230833"/>
                <a:gd name="connsiteX3" fmla="*/ 0 w 896515"/>
                <a:gd name="connsiteY3" fmla="*/ 230833 h 230833"/>
                <a:gd name="connsiteX4" fmla="*/ 0 w 896515"/>
                <a:gd name="connsiteY4" fmla="*/ 0 h 230833"/>
                <a:gd name="connsiteX0" fmla="*/ 60960 w 896515"/>
                <a:gd name="connsiteY0" fmla="*/ 0 h 215593"/>
                <a:gd name="connsiteX1" fmla="*/ 810155 w 896515"/>
                <a:gd name="connsiteY1" fmla="*/ 15240 h 215593"/>
                <a:gd name="connsiteX2" fmla="*/ 896515 w 896515"/>
                <a:gd name="connsiteY2" fmla="*/ 202893 h 215593"/>
                <a:gd name="connsiteX3" fmla="*/ 0 w 896515"/>
                <a:gd name="connsiteY3" fmla="*/ 215593 h 215593"/>
                <a:gd name="connsiteX4" fmla="*/ 60960 w 896515"/>
                <a:gd name="connsiteY4" fmla="*/ 0 h 215593"/>
                <a:gd name="connsiteX0" fmla="*/ 66040 w 901595"/>
                <a:gd name="connsiteY0" fmla="*/ 0 h 202893"/>
                <a:gd name="connsiteX1" fmla="*/ 815235 w 901595"/>
                <a:gd name="connsiteY1" fmla="*/ 15240 h 202893"/>
                <a:gd name="connsiteX2" fmla="*/ 901595 w 901595"/>
                <a:gd name="connsiteY2" fmla="*/ 202893 h 202893"/>
                <a:gd name="connsiteX3" fmla="*/ 0 w 901595"/>
                <a:gd name="connsiteY3" fmla="*/ 200353 h 202893"/>
                <a:gd name="connsiteX4" fmla="*/ 66040 w 901595"/>
                <a:gd name="connsiteY4" fmla="*/ 0 h 202893"/>
                <a:gd name="connsiteX0" fmla="*/ 63500 w 901595"/>
                <a:gd name="connsiteY0" fmla="*/ 15240 h 187653"/>
                <a:gd name="connsiteX1" fmla="*/ 815235 w 901595"/>
                <a:gd name="connsiteY1" fmla="*/ 0 h 187653"/>
                <a:gd name="connsiteX2" fmla="*/ 901595 w 901595"/>
                <a:gd name="connsiteY2" fmla="*/ 187653 h 187653"/>
                <a:gd name="connsiteX3" fmla="*/ 0 w 901595"/>
                <a:gd name="connsiteY3" fmla="*/ 185113 h 187653"/>
                <a:gd name="connsiteX4" fmla="*/ 63500 w 901595"/>
                <a:gd name="connsiteY4" fmla="*/ 15240 h 18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595" h="187653">
                  <a:moveTo>
                    <a:pt x="63500" y="15240"/>
                  </a:moveTo>
                  <a:lnTo>
                    <a:pt x="815235" y="0"/>
                  </a:lnTo>
                  <a:lnTo>
                    <a:pt x="901595" y="187653"/>
                  </a:lnTo>
                  <a:lnTo>
                    <a:pt x="0" y="185113"/>
                  </a:lnTo>
                  <a:lnTo>
                    <a:pt x="63500" y="15240"/>
                  </a:lnTo>
                  <a:close/>
                </a:path>
              </a:pathLst>
            </a:custGeom>
            <a:noFill/>
          </p:spPr>
          <p:txBody>
            <a:bodyPr wrap="square" rtlCol="0">
              <a:spAutoFit/>
            </a:bodyPr>
            <a:lstStyle/>
            <a:p>
              <a:r>
                <a:rPr lang="en-US" altLang="zh-CN" sz="800" b="1" dirty="0">
                  <a:solidFill>
                    <a:schemeClr val="tx1"/>
                  </a:solidFill>
                  <a:latin typeface="Times New Roman" panose="02020603050405020304" pitchFamily="18" charset="0"/>
                  <a:cs typeface="Times New Roman" panose="02020603050405020304" pitchFamily="18" charset="0"/>
                </a:rPr>
                <a:t>Initialization</a:t>
              </a:r>
              <a:endParaRPr lang="en-US" altLang="zh-CN" sz="600" b="1" dirty="0">
                <a:solidFill>
                  <a:schemeClr val="tx1"/>
                </a:solidFill>
                <a:latin typeface="Times New Roman" panose="02020603050405020304" pitchFamily="18" charset="0"/>
                <a:cs typeface="Times New Roman" panose="02020603050405020304" pitchFamily="18" charset="0"/>
              </a:endParaRPr>
            </a:p>
          </p:txBody>
        </p:sp>
      </p:grpSp>
      <p:cxnSp>
        <p:nvCxnSpPr>
          <p:cNvPr id="88" name="直接箭头连接符 87">
            <a:extLst>
              <a:ext uri="{FF2B5EF4-FFF2-40B4-BE49-F238E27FC236}">
                <a16:creationId xmlns:a16="http://schemas.microsoft.com/office/drawing/2014/main" id="{844D1DF5-36E8-488C-8A5F-D3BAAD9CB429}"/>
              </a:ext>
            </a:extLst>
          </p:cNvPr>
          <p:cNvCxnSpPr>
            <a:cxnSpLocks/>
          </p:cNvCxnSpPr>
          <p:nvPr/>
        </p:nvCxnSpPr>
        <p:spPr>
          <a:xfrm>
            <a:off x="6632183" y="2959957"/>
            <a:ext cx="234000" cy="0"/>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sp>
        <p:nvSpPr>
          <p:cNvPr id="186" name="Rounded Rectangle 128">
            <a:extLst>
              <a:ext uri="{FF2B5EF4-FFF2-40B4-BE49-F238E27FC236}">
                <a16:creationId xmlns:a16="http://schemas.microsoft.com/office/drawing/2014/main" id="{F1EA90EF-3A94-4217-B65C-FE6A8C4B9F19}"/>
              </a:ext>
            </a:extLst>
          </p:cNvPr>
          <p:cNvSpPr/>
          <p:nvPr/>
        </p:nvSpPr>
        <p:spPr>
          <a:xfrm>
            <a:off x="3312513" y="3472642"/>
            <a:ext cx="8695970" cy="1965536"/>
          </a:xfrm>
          <a:prstGeom prst="roundRect">
            <a:avLst>
              <a:gd name="adj" fmla="val 3440"/>
            </a:avLst>
          </a:prstGeom>
          <a:solidFill>
            <a:srgbClr val="FDF8F5"/>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sz="1435" dirty="0"/>
          </a:p>
        </p:txBody>
      </p:sp>
      <p:sp>
        <p:nvSpPr>
          <p:cNvPr id="187" name="矩形: 圆角 186">
            <a:extLst>
              <a:ext uri="{FF2B5EF4-FFF2-40B4-BE49-F238E27FC236}">
                <a16:creationId xmlns:a16="http://schemas.microsoft.com/office/drawing/2014/main" id="{35D4628D-B4C7-4AB9-94BF-31BAF6CA6210}"/>
              </a:ext>
            </a:extLst>
          </p:cNvPr>
          <p:cNvSpPr/>
          <p:nvPr/>
        </p:nvSpPr>
        <p:spPr>
          <a:xfrm>
            <a:off x="10094104" y="4996158"/>
            <a:ext cx="1914714" cy="442609"/>
          </a:xfrm>
          <a:prstGeom prst="roundRect">
            <a:avLst/>
          </a:prstGeom>
          <a:solidFill>
            <a:schemeClr val="bg1">
              <a:lumMod val="95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圆角 187">
            <a:extLst>
              <a:ext uri="{FF2B5EF4-FFF2-40B4-BE49-F238E27FC236}">
                <a16:creationId xmlns:a16="http://schemas.microsoft.com/office/drawing/2014/main" id="{5908FD4E-602D-4208-BEFC-665B578F7498}"/>
              </a:ext>
            </a:extLst>
          </p:cNvPr>
          <p:cNvSpPr/>
          <p:nvPr/>
        </p:nvSpPr>
        <p:spPr>
          <a:xfrm>
            <a:off x="10208743" y="3837760"/>
            <a:ext cx="1736295" cy="935065"/>
          </a:xfrm>
          <a:prstGeom prst="roundRect">
            <a:avLst/>
          </a:prstGeom>
          <a:solidFill>
            <a:srgbClr val="E7EDDD"/>
          </a:solidFill>
          <a:ln w="9525" cap="flat" cmpd="sng" algn="ctr">
            <a:solidFill>
              <a:srgbClr val="7B9D6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sz="1913"/>
          </a:p>
        </p:txBody>
      </p:sp>
      <p:sp>
        <p:nvSpPr>
          <p:cNvPr id="189" name="矩形: 圆角 188">
            <a:extLst>
              <a:ext uri="{FF2B5EF4-FFF2-40B4-BE49-F238E27FC236}">
                <a16:creationId xmlns:a16="http://schemas.microsoft.com/office/drawing/2014/main" id="{3A4DED6C-10A8-4211-B4DD-9D5E5D5CDD53}"/>
              </a:ext>
            </a:extLst>
          </p:cNvPr>
          <p:cNvSpPr/>
          <p:nvPr/>
        </p:nvSpPr>
        <p:spPr>
          <a:xfrm>
            <a:off x="3576476" y="3518141"/>
            <a:ext cx="2459787" cy="1853341"/>
          </a:xfrm>
          <a:prstGeom prst="roundRect">
            <a:avLst/>
          </a:prstGeom>
          <a:solidFill>
            <a:schemeClr val="accent1">
              <a:lumMod val="20000"/>
              <a:lumOff val="80000"/>
            </a:schemeClr>
          </a:solidFill>
          <a:ln w="9525" cap="flat" cmpd="sng" algn="ctr">
            <a:solidFill>
              <a:srgbClr val="5F7BA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sz="1913"/>
          </a:p>
        </p:txBody>
      </p:sp>
      <p:sp>
        <p:nvSpPr>
          <p:cNvPr id="190" name="矩形 189">
            <a:extLst>
              <a:ext uri="{FF2B5EF4-FFF2-40B4-BE49-F238E27FC236}">
                <a16:creationId xmlns:a16="http://schemas.microsoft.com/office/drawing/2014/main" id="{1FAFC112-7A9F-4820-8715-77A184596E4F}"/>
              </a:ext>
            </a:extLst>
          </p:cNvPr>
          <p:cNvSpPr/>
          <p:nvPr/>
        </p:nvSpPr>
        <p:spPr>
          <a:xfrm>
            <a:off x="3401698" y="4018088"/>
            <a:ext cx="87542" cy="482213"/>
          </a:xfrm>
          <a:prstGeom prst="rect">
            <a:avLst/>
          </a:prstGeom>
          <a:ln w="12700"/>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435" dirty="0">
              <a:ln>
                <a:solidFill>
                  <a:schemeClr val="accent4">
                    <a:lumMod val="60000"/>
                    <a:lumOff val="40000"/>
                  </a:schemeClr>
                </a:solidFill>
              </a:ln>
            </a:endParaRPr>
          </a:p>
        </p:txBody>
      </p:sp>
      <p:cxnSp>
        <p:nvCxnSpPr>
          <p:cNvPr id="191" name="直接箭头连接符 190">
            <a:extLst>
              <a:ext uri="{FF2B5EF4-FFF2-40B4-BE49-F238E27FC236}">
                <a16:creationId xmlns:a16="http://schemas.microsoft.com/office/drawing/2014/main" id="{A89C5270-E9C7-40D7-A97B-FD329061253E}"/>
              </a:ext>
            </a:extLst>
          </p:cNvPr>
          <p:cNvCxnSpPr>
            <a:cxnSpLocks/>
          </p:cNvCxnSpPr>
          <p:nvPr/>
        </p:nvCxnSpPr>
        <p:spPr>
          <a:xfrm>
            <a:off x="4756135" y="4613162"/>
            <a:ext cx="456063" cy="1843"/>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192" name="直接箭头连接符 191">
            <a:extLst>
              <a:ext uri="{FF2B5EF4-FFF2-40B4-BE49-F238E27FC236}">
                <a16:creationId xmlns:a16="http://schemas.microsoft.com/office/drawing/2014/main" id="{3724B8B8-7A83-45FF-AAB1-36E08A514D10}"/>
              </a:ext>
            </a:extLst>
          </p:cNvPr>
          <p:cNvCxnSpPr>
            <a:cxnSpLocks/>
            <a:stCxn id="242" idx="3"/>
          </p:cNvCxnSpPr>
          <p:nvPr/>
        </p:nvCxnSpPr>
        <p:spPr>
          <a:xfrm flipV="1">
            <a:off x="10132618" y="4343840"/>
            <a:ext cx="490256" cy="4159"/>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193" name="直接箭头连接符 192">
            <a:extLst>
              <a:ext uri="{FF2B5EF4-FFF2-40B4-BE49-F238E27FC236}">
                <a16:creationId xmlns:a16="http://schemas.microsoft.com/office/drawing/2014/main" id="{42AA000F-3EEC-4157-B9AC-18354B79EB36}"/>
              </a:ext>
            </a:extLst>
          </p:cNvPr>
          <p:cNvCxnSpPr>
            <a:cxnSpLocks/>
            <a:stCxn id="212" idx="3"/>
          </p:cNvCxnSpPr>
          <p:nvPr/>
        </p:nvCxnSpPr>
        <p:spPr>
          <a:xfrm flipV="1">
            <a:off x="4344554" y="3949556"/>
            <a:ext cx="450098" cy="993"/>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194" name="直接箭头连接符 193">
            <a:extLst>
              <a:ext uri="{FF2B5EF4-FFF2-40B4-BE49-F238E27FC236}">
                <a16:creationId xmlns:a16="http://schemas.microsoft.com/office/drawing/2014/main" id="{005E2E00-5EA9-45E7-9447-DE2171DC29A7}"/>
              </a:ext>
            </a:extLst>
          </p:cNvPr>
          <p:cNvCxnSpPr>
            <a:cxnSpLocks/>
            <a:stCxn id="217" idx="3"/>
          </p:cNvCxnSpPr>
          <p:nvPr/>
        </p:nvCxnSpPr>
        <p:spPr>
          <a:xfrm flipV="1">
            <a:off x="5014320" y="3949558"/>
            <a:ext cx="405947" cy="991"/>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195" name="连接符: 肘形 194">
            <a:extLst>
              <a:ext uri="{FF2B5EF4-FFF2-40B4-BE49-F238E27FC236}">
                <a16:creationId xmlns:a16="http://schemas.microsoft.com/office/drawing/2014/main" id="{796495FB-B004-473B-B2F9-1F6D065AF823}"/>
              </a:ext>
            </a:extLst>
          </p:cNvPr>
          <p:cNvCxnSpPr>
            <a:cxnSpLocks/>
            <a:stCxn id="190" idx="0"/>
          </p:cNvCxnSpPr>
          <p:nvPr/>
        </p:nvCxnSpPr>
        <p:spPr>
          <a:xfrm rot="5400000" flipH="1" flipV="1">
            <a:off x="3744251" y="3657979"/>
            <a:ext cx="61328" cy="658893"/>
          </a:xfrm>
          <a:prstGeom prst="bentConnector2">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196" name="连接符: 肘形 195">
            <a:extLst>
              <a:ext uri="{FF2B5EF4-FFF2-40B4-BE49-F238E27FC236}">
                <a16:creationId xmlns:a16="http://schemas.microsoft.com/office/drawing/2014/main" id="{271DAF53-D641-40E6-8922-8FDEFA77F47A}"/>
              </a:ext>
            </a:extLst>
          </p:cNvPr>
          <p:cNvCxnSpPr>
            <a:cxnSpLocks/>
            <a:stCxn id="222" idx="3"/>
            <a:endCxn id="364" idx="0"/>
          </p:cNvCxnSpPr>
          <p:nvPr/>
        </p:nvCxnSpPr>
        <p:spPr>
          <a:xfrm>
            <a:off x="5651044" y="3956760"/>
            <a:ext cx="256710" cy="360014"/>
          </a:xfrm>
          <a:prstGeom prst="bentConnector2">
            <a:avLst/>
          </a:prstGeom>
          <a:ln>
            <a:tailEnd type="stealth"/>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7A74FFB5-17DC-4655-84D6-FB11DE7937EF}"/>
                  </a:ext>
                </a:extLst>
              </p:cNvPr>
              <p:cNvSpPr txBox="1"/>
              <p:nvPr/>
            </p:nvSpPr>
            <p:spPr>
              <a:xfrm>
                <a:off x="5494471" y="3923062"/>
                <a:ext cx="575564"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800" b="1" i="1">
                          <a:latin typeface="Cambria Math" panose="02040503050406030204" pitchFamily="18" charset="0"/>
                          <a:ea typeface="Cambria Math" panose="02040503050406030204" pitchFamily="18" charset="0"/>
                        </a:rPr>
                        <m:t>×</m:t>
                      </m:r>
                      <m:r>
                        <a:rPr lang="en-US" altLang="zh-CN" sz="800" b="1" i="1">
                          <a:latin typeface="Cambria Math" panose="02040503050406030204" pitchFamily="18" charset="0"/>
                        </a:rPr>
                        <m:t>𝜶</m:t>
                      </m:r>
                    </m:oMath>
                  </m:oMathPara>
                </a14:m>
                <a:endParaRPr lang="en-US" altLang="zh-CN" sz="800" b="1" dirty="0"/>
              </a:p>
            </p:txBody>
          </p:sp>
        </mc:Choice>
        <mc:Fallback xmlns="">
          <p:sp>
            <p:nvSpPr>
              <p:cNvPr id="197" name="文本框 196">
                <a:extLst>
                  <a:ext uri="{FF2B5EF4-FFF2-40B4-BE49-F238E27FC236}">
                    <a16:creationId xmlns:a16="http://schemas.microsoft.com/office/drawing/2014/main" id="{7A74FFB5-17DC-4655-84D6-FB11DE7937EF}"/>
                  </a:ext>
                </a:extLst>
              </p:cNvPr>
              <p:cNvSpPr txBox="1">
                <a:spLocks noRot="1" noChangeAspect="1" noMove="1" noResize="1" noEditPoints="1" noAdjustHandles="1" noChangeArrowheads="1" noChangeShapeType="1" noTextEdit="1"/>
              </p:cNvSpPr>
              <p:nvPr/>
            </p:nvSpPr>
            <p:spPr>
              <a:xfrm>
                <a:off x="5494471" y="3923062"/>
                <a:ext cx="575564" cy="215444"/>
              </a:xfrm>
              <a:prstGeom prst="rect">
                <a:avLst/>
              </a:prstGeom>
              <a:blipFill>
                <a:blip r:embed="rId5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BFFA1674-C940-47E1-A062-2AAC9398C93A}"/>
                  </a:ext>
                </a:extLst>
              </p:cNvPr>
              <p:cNvSpPr txBox="1"/>
              <p:nvPr/>
            </p:nvSpPr>
            <p:spPr>
              <a:xfrm>
                <a:off x="5372625" y="4572689"/>
                <a:ext cx="677046"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800" b="1" i="1">
                          <a:latin typeface="Cambria Math" panose="02040503050406030204" pitchFamily="18" charset="0"/>
                        </a:rPr>
                        <m:t>×(</m:t>
                      </m:r>
                      <m:r>
                        <a:rPr lang="en-US" altLang="zh-CN" sz="800" b="1" i="1">
                          <a:latin typeface="Cambria Math" panose="02040503050406030204" pitchFamily="18" charset="0"/>
                        </a:rPr>
                        <m:t>𝟏</m:t>
                      </m:r>
                      <m:r>
                        <a:rPr lang="en-US" altLang="zh-CN" sz="800" b="1" i="1">
                          <a:latin typeface="Cambria Math" panose="02040503050406030204" pitchFamily="18" charset="0"/>
                        </a:rPr>
                        <m:t>−</m:t>
                      </m:r>
                      <m:r>
                        <a:rPr lang="en-US" altLang="zh-CN" sz="800" b="1" i="1">
                          <a:latin typeface="Cambria Math" panose="02040503050406030204" pitchFamily="18" charset="0"/>
                        </a:rPr>
                        <m:t>𝜶</m:t>
                      </m:r>
                      <m:r>
                        <a:rPr lang="en-US" altLang="zh-CN" sz="800" b="1" i="1">
                          <a:latin typeface="Cambria Math" panose="02040503050406030204" pitchFamily="18" charset="0"/>
                        </a:rPr>
                        <m:t>)</m:t>
                      </m:r>
                    </m:oMath>
                  </m:oMathPara>
                </a14:m>
                <a:endParaRPr lang="en-US" altLang="zh-CN" sz="800" b="1" dirty="0"/>
              </a:p>
            </p:txBody>
          </p:sp>
        </mc:Choice>
        <mc:Fallback xmlns="">
          <p:sp>
            <p:nvSpPr>
              <p:cNvPr id="198" name="文本框 197">
                <a:extLst>
                  <a:ext uri="{FF2B5EF4-FFF2-40B4-BE49-F238E27FC236}">
                    <a16:creationId xmlns:a16="http://schemas.microsoft.com/office/drawing/2014/main" id="{BFFA1674-C940-47E1-A062-2AAC9398C93A}"/>
                  </a:ext>
                </a:extLst>
              </p:cNvPr>
              <p:cNvSpPr txBox="1">
                <a:spLocks noRot="1" noChangeAspect="1" noMove="1" noResize="1" noEditPoints="1" noAdjustHandles="1" noChangeArrowheads="1" noChangeShapeType="1" noTextEdit="1"/>
              </p:cNvSpPr>
              <p:nvPr/>
            </p:nvSpPr>
            <p:spPr>
              <a:xfrm>
                <a:off x="5372625" y="4572689"/>
                <a:ext cx="677046" cy="215444"/>
              </a:xfrm>
              <a:prstGeom prst="rect">
                <a:avLst/>
              </a:prstGeom>
              <a:blipFill>
                <a:blip r:embed="rId55"/>
                <a:stretch>
                  <a:fillRect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文本框 198">
                <a:extLst>
                  <a:ext uri="{FF2B5EF4-FFF2-40B4-BE49-F238E27FC236}">
                    <a16:creationId xmlns:a16="http://schemas.microsoft.com/office/drawing/2014/main" id="{1DF80C04-6215-4723-8B88-099EB3CD5C71}"/>
                  </a:ext>
                </a:extLst>
              </p:cNvPr>
              <p:cNvSpPr txBox="1"/>
              <p:nvPr/>
            </p:nvSpPr>
            <p:spPr>
              <a:xfrm>
                <a:off x="2996919" y="3660319"/>
                <a:ext cx="527965" cy="245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a:latin typeface="Cambria Math" panose="02040503050406030204" pitchFamily="18" charset="0"/>
                            </a:rPr>
                          </m:ctrlPr>
                        </m:sSupPr>
                        <m:e>
                          <m:acc>
                            <m:accPr>
                              <m:chr m:val="̃"/>
                              <m:ctrlPr>
                                <a:rPr lang="en-US" altLang="zh-CN" sz="957" b="1" i="1">
                                  <a:latin typeface="Cambria Math" panose="02040503050406030204" pitchFamily="18" charset="0"/>
                                </a:rPr>
                              </m:ctrlPr>
                            </m:accPr>
                            <m:e>
                              <m:r>
                                <a:rPr lang="en-US" altLang="zh-CN" sz="957" b="1" i="1">
                                  <a:latin typeface="Cambria Math" panose="02040503050406030204" pitchFamily="18" charset="0"/>
                                </a:rPr>
                                <m:t>𝒔</m:t>
                              </m:r>
                            </m:e>
                          </m:acc>
                        </m:e>
                        <m:sup>
                          <m:r>
                            <a:rPr lang="en-US" altLang="zh-CN" sz="957" b="1" i="1">
                              <a:latin typeface="Cambria Math" panose="02040503050406030204" pitchFamily="18" charset="0"/>
                            </a:rPr>
                            <m:t>(</m:t>
                          </m:r>
                          <m:r>
                            <a:rPr lang="en-US" altLang="zh-CN" sz="957" b="1" i="1">
                              <a:latin typeface="Cambria Math" panose="02040503050406030204" pitchFamily="18" charset="0"/>
                            </a:rPr>
                            <m:t>𝒌</m:t>
                          </m:r>
                          <m:r>
                            <a:rPr lang="en-US" altLang="zh-CN" sz="957" b="1" i="1">
                              <a:latin typeface="Cambria Math" panose="02040503050406030204" pitchFamily="18" charset="0"/>
                            </a:rPr>
                            <m:t>−</m:t>
                          </m:r>
                          <m:r>
                            <a:rPr lang="en-US" altLang="zh-CN" sz="957" b="1" i="1">
                              <a:latin typeface="Cambria Math" panose="02040503050406030204" pitchFamily="18" charset="0"/>
                            </a:rPr>
                            <m:t>𝟏</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199" name="文本框 198">
                <a:extLst>
                  <a:ext uri="{FF2B5EF4-FFF2-40B4-BE49-F238E27FC236}">
                    <a16:creationId xmlns:a16="http://schemas.microsoft.com/office/drawing/2014/main" id="{1DF80C04-6215-4723-8B88-099EB3CD5C71}"/>
                  </a:ext>
                </a:extLst>
              </p:cNvPr>
              <p:cNvSpPr txBox="1">
                <a:spLocks noRot="1" noChangeAspect="1" noMove="1" noResize="1" noEditPoints="1" noAdjustHandles="1" noChangeArrowheads="1" noChangeShapeType="1" noTextEdit="1"/>
              </p:cNvSpPr>
              <p:nvPr/>
            </p:nvSpPr>
            <p:spPr>
              <a:xfrm>
                <a:off x="2996919" y="3660319"/>
                <a:ext cx="527965" cy="245516"/>
              </a:xfrm>
              <a:prstGeom prst="rect">
                <a:avLst/>
              </a:prstGeom>
              <a:blipFill>
                <a:blip r:embed="rId5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文本框 199">
                <a:extLst>
                  <a:ext uri="{FF2B5EF4-FFF2-40B4-BE49-F238E27FC236}">
                    <a16:creationId xmlns:a16="http://schemas.microsoft.com/office/drawing/2014/main" id="{53A7CFEF-8020-4BA5-A2E5-78783694CFFF}"/>
                  </a:ext>
                </a:extLst>
              </p:cNvPr>
              <p:cNvSpPr txBox="1"/>
              <p:nvPr/>
            </p:nvSpPr>
            <p:spPr>
              <a:xfrm>
                <a:off x="3272508" y="3753857"/>
                <a:ext cx="414151"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a:latin typeface="Cambria Math" panose="02040503050406030204" pitchFamily="18" charset="0"/>
                            </a:rPr>
                          </m:ctrlPr>
                        </m:sSupPr>
                        <m:e>
                          <m:r>
                            <a:rPr lang="en-US" altLang="zh-CN" sz="957" b="1" i="1">
                              <a:latin typeface="Cambria Math" panose="02040503050406030204" pitchFamily="18" charset="0"/>
                            </a:rPr>
                            <m:t>𝒓</m:t>
                          </m:r>
                        </m:e>
                        <m:sup>
                          <m:r>
                            <a:rPr lang="en-US" altLang="zh-CN" sz="957" b="1" i="1">
                              <a:latin typeface="Cambria Math" panose="02040503050406030204" pitchFamily="18" charset="0"/>
                            </a:rPr>
                            <m:t>(</m:t>
                          </m:r>
                          <m:r>
                            <a:rPr lang="en-US" altLang="zh-CN" sz="957" b="1" i="1">
                              <a:latin typeface="Cambria Math" panose="02040503050406030204" pitchFamily="18" charset="0"/>
                            </a:rPr>
                            <m:t>𝒌</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200" name="文本框 199">
                <a:extLst>
                  <a:ext uri="{FF2B5EF4-FFF2-40B4-BE49-F238E27FC236}">
                    <a16:creationId xmlns:a16="http://schemas.microsoft.com/office/drawing/2014/main" id="{53A7CFEF-8020-4BA5-A2E5-78783694CFFF}"/>
                  </a:ext>
                </a:extLst>
              </p:cNvPr>
              <p:cNvSpPr txBox="1">
                <a:spLocks noRot="1" noChangeAspect="1" noMove="1" noResize="1" noEditPoints="1" noAdjustHandles="1" noChangeArrowheads="1" noChangeShapeType="1" noTextEdit="1"/>
              </p:cNvSpPr>
              <p:nvPr/>
            </p:nvSpPr>
            <p:spPr>
              <a:xfrm>
                <a:off x="3272508" y="3753857"/>
                <a:ext cx="414151" cy="245516"/>
              </a:xfrm>
              <a:prstGeom prst="rect">
                <a:avLst/>
              </a:prstGeom>
              <a:blipFill>
                <a:blip r:embed="rId5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文本框 200">
                <a:extLst>
                  <a:ext uri="{FF2B5EF4-FFF2-40B4-BE49-F238E27FC236}">
                    <a16:creationId xmlns:a16="http://schemas.microsoft.com/office/drawing/2014/main" id="{C4E09254-CE44-433A-A9E4-C9BB8DF7B1F0}"/>
                  </a:ext>
                </a:extLst>
              </p:cNvPr>
              <p:cNvSpPr txBox="1"/>
              <p:nvPr/>
            </p:nvSpPr>
            <p:spPr>
              <a:xfrm>
                <a:off x="11882878" y="3753206"/>
                <a:ext cx="412549"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a:latin typeface="Cambria Math" panose="02040503050406030204" pitchFamily="18" charset="0"/>
                            </a:rPr>
                          </m:ctrlPr>
                        </m:sSupPr>
                        <m:e>
                          <m:acc>
                            <m:accPr>
                              <m:chr m:val="̃"/>
                              <m:ctrlPr>
                                <a:rPr lang="en-US" altLang="zh-CN" sz="957" b="1" i="1">
                                  <a:latin typeface="Cambria Math" panose="02040503050406030204" pitchFamily="18" charset="0"/>
                                </a:rPr>
                              </m:ctrlPr>
                            </m:accPr>
                            <m:e>
                              <m:r>
                                <a:rPr lang="en-US" altLang="zh-CN" sz="957" b="1" i="1">
                                  <a:latin typeface="Cambria Math" panose="02040503050406030204" pitchFamily="18" charset="0"/>
                                </a:rPr>
                                <m:t>𝒔</m:t>
                              </m:r>
                            </m:e>
                          </m:acc>
                        </m:e>
                        <m:sup>
                          <m:r>
                            <a:rPr lang="en-US" altLang="zh-CN" sz="957" b="1" i="1">
                              <a:latin typeface="Cambria Math" panose="02040503050406030204" pitchFamily="18" charset="0"/>
                            </a:rPr>
                            <m:t>(</m:t>
                          </m:r>
                          <m:r>
                            <a:rPr lang="en-US" altLang="zh-CN" sz="957" b="1" i="1">
                              <a:latin typeface="Cambria Math" panose="02040503050406030204" pitchFamily="18" charset="0"/>
                            </a:rPr>
                            <m:t>𝒌</m:t>
                          </m:r>
                          <m:r>
                            <a:rPr lang="en-US" altLang="zh-CN" sz="957" b="1" i="1">
                              <a:latin typeface="Cambria Math" panose="02040503050406030204" pitchFamily="18" charset="0"/>
                            </a:rPr>
                            <m:t>)</m:t>
                          </m:r>
                        </m:sup>
                      </m:sSup>
                    </m:oMath>
                  </m:oMathPara>
                </a14:m>
                <a:endParaRPr lang="zh-CN" altLang="en-US" sz="2551" b="1" dirty="0">
                  <a:latin typeface="Arial" panose="020B0604020202020204" pitchFamily="34" charset="0"/>
                  <a:cs typeface="Arial" panose="020B0604020202020204" pitchFamily="34" charset="0"/>
                </a:endParaRPr>
              </a:p>
            </p:txBody>
          </p:sp>
        </mc:Choice>
        <mc:Fallback xmlns="">
          <p:sp>
            <p:nvSpPr>
              <p:cNvPr id="201" name="文本框 200">
                <a:extLst>
                  <a:ext uri="{FF2B5EF4-FFF2-40B4-BE49-F238E27FC236}">
                    <a16:creationId xmlns:a16="http://schemas.microsoft.com/office/drawing/2014/main" id="{C4E09254-CE44-433A-A9E4-C9BB8DF7B1F0}"/>
                  </a:ext>
                </a:extLst>
              </p:cNvPr>
              <p:cNvSpPr txBox="1">
                <a:spLocks noRot="1" noChangeAspect="1" noMove="1" noResize="1" noEditPoints="1" noAdjustHandles="1" noChangeArrowheads="1" noChangeShapeType="1" noTextEdit="1"/>
              </p:cNvSpPr>
              <p:nvPr/>
            </p:nvSpPr>
            <p:spPr>
              <a:xfrm>
                <a:off x="11882878" y="3753206"/>
                <a:ext cx="412549" cy="245516"/>
              </a:xfrm>
              <a:prstGeom prst="rect">
                <a:avLst/>
              </a:prstGeom>
              <a:blipFill>
                <a:blip r:embed="rId58"/>
                <a:stretch>
                  <a:fillRect/>
                </a:stretch>
              </a:blipFill>
            </p:spPr>
            <p:txBody>
              <a:bodyPr/>
              <a:lstStyle/>
              <a:p>
                <a:r>
                  <a:rPr lang="zh-CN" altLang="en-US">
                    <a:noFill/>
                  </a:rPr>
                  <a:t> </a:t>
                </a:r>
              </a:p>
            </p:txBody>
          </p:sp>
        </mc:Fallback>
      </mc:AlternateContent>
      <p:cxnSp>
        <p:nvCxnSpPr>
          <p:cNvPr id="202" name="直接箭头连接符 201">
            <a:extLst>
              <a:ext uri="{FF2B5EF4-FFF2-40B4-BE49-F238E27FC236}">
                <a16:creationId xmlns:a16="http://schemas.microsoft.com/office/drawing/2014/main" id="{8BED9F1D-9630-4988-9C98-87E60130F547}"/>
              </a:ext>
            </a:extLst>
          </p:cNvPr>
          <p:cNvCxnSpPr>
            <a:cxnSpLocks/>
          </p:cNvCxnSpPr>
          <p:nvPr/>
        </p:nvCxnSpPr>
        <p:spPr>
          <a:xfrm flipV="1">
            <a:off x="10863077" y="4345643"/>
            <a:ext cx="418615" cy="4116"/>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sp>
        <p:nvSpPr>
          <p:cNvPr id="203" name="矩形: 圆角 202">
            <a:extLst>
              <a:ext uri="{FF2B5EF4-FFF2-40B4-BE49-F238E27FC236}">
                <a16:creationId xmlns:a16="http://schemas.microsoft.com/office/drawing/2014/main" id="{B5C11DF8-3FA8-4648-9952-B9E22FD1C47C}"/>
              </a:ext>
            </a:extLst>
          </p:cNvPr>
          <p:cNvSpPr/>
          <p:nvPr/>
        </p:nvSpPr>
        <p:spPr>
          <a:xfrm>
            <a:off x="4777215" y="4561656"/>
            <a:ext cx="325571" cy="108000"/>
          </a:xfrm>
          <a:prstGeom prst="roundRect">
            <a:avLst/>
          </a:prstGeom>
          <a:solidFill>
            <a:schemeClr val="accent2">
              <a:lumMod val="60000"/>
              <a:lumOff val="40000"/>
            </a:schemeClr>
          </a:solidFill>
          <a:ln>
            <a:solidFill>
              <a:schemeClr val="accent2">
                <a:lumMod val="40000"/>
                <a:lumOff val="60000"/>
              </a:schemeClr>
            </a:solidFill>
          </a:ln>
          <a:scene3d>
            <a:camera prst="orthographicFront">
              <a:rot lat="0" lon="0" rev="5400000"/>
            </a:camera>
            <a:lightRig rig="threePt" dir="t"/>
          </a:scene3d>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638" b="1" dirty="0">
                <a:solidFill>
                  <a:schemeClr val="tx1"/>
                </a:solidFill>
                <a:latin typeface="Times New Roman" panose="02020603050405020304" pitchFamily="18" charset="0"/>
                <a:cs typeface="Times New Roman" panose="02020603050405020304" pitchFamily="18" charset="0"/>
              </a:rPr>
              <a:t>Sigmoid</a:t>
            </a:r>
          </a:p>
        </p:txBody>
      </p:sp>
      <mc:AlternateContent xmlns:mc="http://schemas.openxmlformats.org/markup-compatibility/2006" xmlns:a14="http://schemas.microsoft.com/office/drawing/2010/main">
        <mc:Choice Requires="a14">
          <p:sp>
            <p:nvSpPr>
              <p:cNvPr id="204" name="矩形: 圆角 203">
                <a:extLst>
                  <a:ext uri="{FF2B5EF4-FFF2-40B4-BE49-F238E27FC236}">
                    <a16:creationId xmlns:a16="http://schemas.microsoft.com/office/drawing/2014/main" id="{C0610E7D-433C-43FB-8AF4-9EDFA7555640}"/>
                  </a:ext>
                </a:extLst>
              </p:cNvPr>
              <p:cNvSpPr/>
              <p:nvPr/>
            </p:nvSpPr>
            <p:spPr>
              <a:xfrm>
                <a:off x="4635448" y="5262232"/>
                <a:ext cx="329556" cy="175946"/>
              </a:xfrm>
              <a:prstGeom prst="roundRect">
                <a:avLst/>
              </a:prstGeom>
              <a:solidFill>
                <a:schemeClr val="accent1">
                  <a:lumMod val="20000"/>
                  <a:lumOff val="80000"/>
                </a:schemeClr>
              </a:solidFill>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850" b="1" i="1" dirty="0" smtClean="0">
                              <a:solidFill>
                                <a:srgbClr val="000000"/>
                              </a:solidFill>
                              <a:latin typeface="Cambria Math" panose="02040503050406030204" pitchFamily="18" charset="0"/>
                            </a:rPr>
                          </m:ctrlPr>
                        </m:sSubSupPr>
                        <m:e>
                          <m:r>
                            <m:rPr>
                              <m:nor/>
                            </m:rPr>
                            <a:rPr lang="en-US" altLang="zh-CN" sz="850" b="1" dirty="0">
                              <a:solidFill>
                                <a:srgbClr val="000000"/>
                              </a:solidFill>
                              <a:latin typeface="PingFangSC-Regular"/>
                            </a:rPr>
                            <m:t>ℱ</m:t>
                          </m:r>
                        </m:e>
                        <m:sub>
                          <m:r>
                            <a:rPr lang="en-US" altLang="zh-CN" sz="850" b="1" i="1" dirty="0" smtClean="0">
                              <a:solidFill>
                                <a:srgbClr val="000000"/>
                              </a:solidFill>
                              <a:latin typeface="Cambria Math" panose="02040503050406030204" pitchFamily="18" charset="0"/>
                            </a:rPr>
                            <m:t>𝒅</m:t>
                          </m:r>
                        </m:sub>
                        <m:sup>
                          <m:r>
                            <a:rPr lang="en-US" altLang="zh-CN" sz="744" b="1" i="1">
                              <a:latin typeface="Cambria Math" panose="02040503050406030204" pitchFamily="18" charset="0"/>
                            </a:rPr>
                            <m:t>(</m:t>
                          </m:r>
                          <m:r>
                            <a:rPr lang="en-US" altLang="zh-CN" sz="744" b="1" i="1">
                              <a:latin typeface="Cambria Math" panose="02040503050406030204" pitchFamily="18" charset="0"/>
                            </a:rPr>
                            <m:t>𝒌</m:t>
                          </m:r>
                          <m:r>
                            <a:rPr lang="en-US" altLang="zh-CN" sz="744" b="1" i="1">
                              <a:latin typeface="Cambria Math" panose="02040503050406030204" pitchFamily="18" charset="0"/>
                            </a:rPr>
                            <m:t>)</m:t>
                          </m:r>
                        </m:sup>
                      </m:sSubSup>
                    </m:oMath>
                  </m:oMathPara>
                </a14:m>
                <a:endParaRPr lang="zh-CN" altLang="en-US" sz="838" b="1" dirty="0"/>
              </a:p>
            </p:txBody>
          </p:sp>
        </mc:Choice>
        <mc:Fallback xmlns="">
          <p:sp>
            <p:nvSpPr>
              <p:cNvPr id="204" name="矩形: 圆角 203">
                <a:extLst>
                  <a:ext uri="{FF2B5EF4-FFF2-40B4-BE49-F238E27FC236}">
                    <a16:creationId xmlns:a16="http://schemas.microsoft.com/office/drawing/2014/main" id="{C0610E7D-433C-43FB-8AF4-9EDFA7555640}"/>
                  </a:ext>
                </a:extLst>
              </p:cNvPr>
              <p:cNvSpPr>
                <a:spLocks noRot="1" noChangeAspect="1" noMove="1" noResize="1" noEditPoints="1" noAdjustHandles="1" noChangeArrowheads="1" noChangeShapeType="1" noTextEdit="1"/>
              </p:cNvSpPr>
              <p:nvPr/>
            </p:nvSpPr>
            <p:spPr>
              <a:xfrm>
                <a:off x="4635448" y="5262232"/>
                <a:ext cx="329556" cy="175946"/>
              </a:xfrm>
              <a:prstGeom prst="roundRect">
                <a:avLst/>
              </a:prstGeom>
              <a:blipFill>
                <a:blip r:embed="rId59"/>
                <a:stretch>
                  <a:fillRect b="-9677"/>
                </a:stretch>
              </a:blipFill>
              <a:ln>
                <a:solidFill>
                  <a:schemeClr val="accent1">
                    <a:lumMod val="7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5" name="矩形: 圆角 204">
                <a:extLst>
                  <a:ext uri="{FF2B5EF4-FFF2-40B4-BE49-F238E27FC236}">
                    <a16:creationId xmlns:a16="http://schemas.microsoft.com/office/drawing/2014/main" id="{A717F52E-082D-4B2A-AB05-D2210C524210}"/>
                  </a:ext>
                </a:extLst>
              </p:cNvPr>
              <p:cNvSpPr/>
              <p:nvPr/>
            </p:nvSpPr>
            <p:spPr>
              <a:xfrm>
                <a:off x="10921052" y="4662111"/>
                <a:ext cx="346467" cy="175946"/>
              </a:xfrm>
              <a:prstGeom prst="roundRect">
                <a:avLst/>
              </a:prstGeom>
              <a:solidFill>
                <a:schemeClr val="accent6">
                  <a:lumMod val="40000"/>
                  <a:lumOff val="60000"/>
                </a:schemeClr>
              </a:solidFill>
              <a:ln>
                <a:solidFill>
                  <a:schemeClr val="accent6">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p>
                        <m:sSupPr>
                          <m:ctrlPr>
                            <a:rPr lang="en-US" altLang="zh-CN" sz="744" b="1" i="1">
                              <a:latin typeface="Cambria Math" panose="02040503050406030204" pitchFamily="18" charset="0"/>
                            </a:rPr>
                          </m:ctrlPr>
                        </m:sSupPr>
                        <m:e>
                          <m:acc>
                            <m:accPr>
                              <m:chr m:val="̃"/>
                              <m:ctrlPr>
                                <a:rPr lang="zh-CN" altLang="en-US" sz="850" b="1" i="1">
                                  <a:latin typeface="Cambria Math" panose="02040503050406030204" pitchFamily="18" charset="0"/>
                                  <a:ea typeface="微软雅黑" panose="020B0503020204020204" pitchFamily="34" charset="-122"/>
                                </a:rPr>
                              </m:ctrlPr>
                            </m:accPr>
                            <m:e>
                              <m:r>
                                <m:rPr>
                                  <m:nor/>
                                </m:rPr>
                                <a:rPr lang="en-US" altLang="zh-CN" sz="850" b="1" dirty="0">
                                  <a:solidFill>
                                    <a:srgbClr val="000000"/>
                                  </a:solidFill>
                                  <a:latin typeface="PingFangSC-Regular"/>
                                </a:rPr>
                                <m:t>ℱ</m:t>
                              </m:r>
                              <m:r>
                                <m:rPr>
                                  <m:nor/>
                                </m:rPr>
                                <a:rPr lang="zh-CN" altLang="en-US" sz="850" b="1" dirty="0">
                                  <a:latin typeface="微软雅黑" panose="020B0503020204020204" pitchFamily="34" charset="-122"/>
                                  <a:ea typeface="微软雅黑" panose="020B0503020204020204" pitchFamily="34" charset="-122"/>
                                </a:rPr>
                                <m:t> </m:t>
                              </m:r>
                            </m:e>
                          </m:acc>
                        </m:e>
                        <m:sup>
                          <m:r>
                            <a:rPr lang="en-US" altLang="zh-CN" sz="744" b="1" i="1">
                              <a:latin typeface="Cambria Math" panose="02040503050406030204" pitchFamily="18" charset="0"/>
                            </a:rPr>
                            <m:t>(</m:t>
                          </m:r>
                          <m:r>
                            <a:rPr lang="en-US" altLang="zh-CN" sz="744" b="1" i="1">
                              <a:latin typeface="Cambria Math" panose="02040503050406030204" pitchFamily="18" charset="0"/>
                            </a:rPr>
                            <m:t>𝒌</m:t>
                          </m:r>
                          <m:r>
                            <a:rPr lang="en-US" altLang="zh-CN" sz="744" b="1" i="1">
                              <a:latin typeface="Cambria Math" panose="02040503050406030204" pitchFamily="18" charset="0"/>
                            </a:rPr>
                            <m:t>)</m:t>
                          </m:r>
                        </m:sup>
                      </m:sSup>
                    </m:oMath>
                  </m:oMathPara>
                </a14:m>
                <a:endParaRPr lang="zh-CN" altLang="en-US" sz="838" b="1" dirty="0"/>
              </a:p>
            </p:txBody>
          </p:sp>
        </mc:Choice>
        <mc:Fallback xmlns="">
          <p:sp>
            <p:nvSpPr>
              <p:cNvPr id="205" name="矩形: 圆角 204">
                <a:extLst>
                  <a:ext uri="{FF2B5EF4-FFF2-40B4-BE49-F238E27FC236}">
                    <a16:creationId xmlns:a16="http://schemas.microsoft.com/office/drawing/2014/main" id="{A717F52E-082D-4B2A-AB05-D2210C524210}"/>
                  </a:ext>
                </a:extLst>
              </p:cNvPr>
              <p:cNvSpPr>
                <a:spLocks noRot="1" noChangeAspect="1" noMove="1" noResize="1" noEditPoints="1" noAdjustHandles="1" noChangeArrowheads="1" noChangeShapeType="1" noTextEdit="1"/>
              </p:cNvSpPr>
              <p:nvPr/>
            </p:nvSpPr>
            <p:spPr>
              <a:xfrm>
                <a:off x="10921052" y="4662111"/>
                <a:ext cx="346467" cy="175946"/>
              </a:xfrm>
              <a:prstGeom prst="roundRect">
                <a:avLst/>
              </a:prstGeom>
              <a:blipFill>
                <a:blip r:embed="rId60"/>
                <a:stretch>
                  <a:fillRect t="-3226"/>
                </a:stretch>
              </a:blipFill>
              <a:ln>
                <a:solidFill>
                  <a:schemeClr val="accent6">
                    <a:lumMod val="75000"/>
                  </a:schemeClr>
                </a:solidFill>
              </a:ln>
            </p:spPr>
            <p:txBody>
              <a:bodyPr/>
              <a:lstStyle/>
              <a:p>
                <a:r>
                  <a:rPr lang="zh-CN" altLang="en-US">
                    <a:noFill/>
                  </a:rPr>
                  <a:t> </a:t>
                </a:r>
              </a:p>
            </p:txBody>
          </p:sp>
        </mc:Fallback>
      </mc:AlternateContent>
      <p:cxnSp>
        <p:nvCxnSpPr>
          <p:cNvPr id="206" name="直接箭头连接符 205">
            <a:extLst>
              <a:ext uri="{FF2B5EF4-FFF2-40B4-BE49-F238E27FC236}">
                <a16:creationId xmlns:a16="http://schemas.microsoft.com/office/drawing/2014/main" id="{04E0CC23-836A-4FC7-98F4-7266D5B10AC5}"/>
              </a:ext>
            </a:extLst>
          </p:cNvPr>
          <p:cNvCxnSpPr>
            <a:cxnSpLocks/>
            <a:stCxn id="286" idx="3"/>
            <a:endCxn id="190" idx="1"/>
          </p:cNvCxnSpPr>
          <p:nvPr/>
        </p:nvCxnSpPr>
        <p:spPr>
          <a:xfrm>
            <a:off x="3256968" y="4257445"/>
            <a:ext cx="144730" cy="1750"/>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207" name="直接箭头连接符 206">
            <a:extLst>
              <a:ext uri="{FF2B5EF4-FFF2-40B4-BE49-F238E27FC236}">
                <a16:creationId xmlns:a16="http://schemas.microsoft.com/office/drawing/2014/main" id="{8665F4E1-8ECC-4D1C-B4F6-1295C5A832B3}"/>
              </a:ext>
            </a:extLst>
          </p:cNvPr>
          <p:cNvCxnSpPr>
            <a:cxnSpLocks/>
          </p:cNvCxnSpPr>
          <p:nvPr/>
        </p:nvCxnSpPr>
        <p:spPr>
          <a:xfrm>
            <a:off x="11448927" y="4339897"/>
            <a:ext cx="648000" cy="0"/>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grpSp>
        <p:nvGrpSpPr>
          <p:cNvPr id="208" name="组合 207">
            <a:extLst>
              <a:ext uri="{FF2B5EF4-FFF2-40B4-BE49-F238E27FC236}">
                <a16:creationId xmlns:a16="http://schemas.microsoft.com/office/drawing/2014/main" id="{269587D1-FD9E-46FE-916B-64BE16272485}"/>
              </a:ext>
            </a:extLst>
          </p:cNvPr>
          <p:cNvGrpSpPr/>
          <p:nvPr/>
        </p:nvGrpSpPr>
        <p:grpSpPr>
          <a:xfrm>
            <a:off x="4139655" y="3603497"/>
            <a:ext cx="204899" cy="588158"/>
            <a:chOff x="644032" y="3980387"/>
            <a:chExt cx="192752" cy="553289"/>
          </a:xfrm>
        </p:grpSpPr>
        <p:sp>
          <p:nvSpPr>
            <p:cNvPr id="209" name="矩形 208">
              <a:extLst>
                <a:ext uri="{FF2B5EF4-FFF2-40B4-BE49-F238E27FC236}">
                  <a16:creationId xmlns:a16="http://schemas.microsoft.com/office/drawing/2014/main" id="{790CC1A4-6FC9-48C8-900C-412AFF657A0A}"/>
                </a:ext>
              </a:extLst>
            </p:cNvPr>
            <p:cNvSpPr/>
            <p:nvPr/>
          </p:nvSpPr>
          <p:spPr>
            <a:xfrm>
              <a:off x="644032" y="3980387"/>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10" name="矩形 209">
              <a:extLst>
                <a:ext uri="{FF2B5EF4-FFF2-40B4-BE49-F238E27FC236}">
                  <a16:creationId xmlns:a16="http://schemas.microsoft.com/office/drawing/2014/main" id="{195E320F-77CB-4679-80E7-54AE8FD48106}"/>
                </a:ext>
              </a:extLst>
            </p:cNvPr>
            <p:cNvSpPr/>
            <p:nvPr/>
          </p:nvSpPr>
          <p:spPr>
            <a:xfrm>
              <a:off x="682099" y="4013609"/>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sp>
          <p:nvSpPr>
            <p:cNvPr id="211" name="矩形 210">
              <a:extLst>
                <a:ext uri="{FF2B5EF4-FFF2-40B4-BE49-F238E27FC236}">
                  <a16:creationId xmlns:a16="http://schemas.microsoft.com/office/drawing/2014/main" id="{8690C9FA-6253-4664-87C4-8A34D1769EEA}"/>
                </a:ext>
              </a:extLst>
            </p:cNvPr>
            <p:cNvSpPr/>
            <p:nvPr/>
          </p:nvSpPr>
          <p:spPr>
            <a:xfrm>
              <a:off x="717948" y="4046830"/>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12" name="矩形 211">
              <a:extLst>
                <a:ext uri="{FF2B5EF4-FFF2-40B4-BE49-F238E27FC236}">
                  <a16:creationId xmlns:a16="http://schemas.microsoft.com/office/drawing/2014/main" id="{EEAE3AE7-4B4C-4B02-85E2-2044D197B3E0}"/>
                </a:ext>
              </a:extLst>
            </p:cNvPr>
            <p:cNvSpPr/>
            <p:nvPr/>
          </p:nvSpPr>
          <p:spPr>
            <a:xfrm>
              <a:off x="756015" y="4080051"/>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grpSp>
      <p:grpSp>
        <p:nvGrpSpPr>
          <p:cNvPr id="213" name="组合 212">
            <a:extLst>
              <a:ext uri="{FF2B5EF4-FFF2-40B4-BE49-F238E27FC236}">
                <a16:creationId xmlns:a16="http://schemas.microsoft.com/office/drawing/2014/main" id="{0548A2D3-7AB7-469D-B208-BBF83B58535E}"/>
              </a:ext>
            </a:extLst>
          </p:cNvPr>
          <p:cNvGrpSpPr/>
          <p:nvPr/>
        </p:nvGrpSpPr>
        <p:grpSpPr>
          <a:xfrm>
            <a:off x="4809420" y="3603497"/>
            <a:ext cx="204899" cy="588158"/>
            <a:chOff x="644032" y="3980387"/>
            <a:chExt cx="192752" cy="553289"/>
          </a:xfrm>
        </p:grpSpPr>
        <p:sp>
          <p:nvSpPr>
            <p:cNvPr id="214" name="矩形 213">
              <a:extLst>
                <a:ext uri="{FF2B5EF4-FFF2-40B4-BE49-F238E27FC236}">
                  <a16:creationId xmlns:a16="http://schemas.microsoft.com/office/drawing/2014/main" id="{23BC0B78-0532-4E91-8B69-1F7C79CB443A}"/>
                </a:ext>
              </a:extLst>
            </p:cNvPr>
            <p:cNvSpPr/>
            <p:nvPr/>
          </p:nvSpPr>
          <p:spPr>
            <a:xfrm>
              <a:off x="644032" y="3980387"/>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15" name="矩形 214">
              <a:extLst>
                <a:ext uri="{FF2B5EF4-FFF2-40B4-BE49-F238E27FC236}">
                  <a16:creationId xmlns:a16="http://schemas.microsoft.com/office/drawing/2014/main" id="{0B5111DE-8D1D-4D72-AEC4-B18655EE1A31}"/>
                </a:ext>
              </a:extLst>
            </p:cNvPr>
            <p:cNvSpPr/>
            <p:nvPr/>
          </p:nvSpPr>
          <p:spPr>
            <a:xfrm>
              <a:off x="682099" y="4013609"/>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sp>
          <p:nvSpPr>
            <p:cNvPr id="216" name="矩形 215">
              <a:extLst>
                <a:ext uri="{FF2B5EF4-FFF2-40B4-BE49-F238E27FC236}">
                  <a16:creationId xmlns:a16="http://schemas.microsoft.com/office/drawing/2014/main" id="{B1D79A2C-9FE2-40EF-B7C7-1A93E220EE6C}"/>
                </a:ext>
              </a:extLst>
            </p:cNvPr>
            <p:cNvSpPr/>
            <p:nvPr/>
          </p:nvSpPr>
          <p:spPr>
            <a:xfrm>
              <a:off x="717948" y="4046830"/>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17" name="矩形 216">
              <a:extLst>
                <a:ext uri="{FF2B5EF4-FFF2-40B4-BE49-F238E27FC236}">
                  <a16:creationId xmlns:a16="http://schemas.microsoft.com/office/drawing/2014/main" id="{CFF1CA54-9C46-4D5E-8278-683AA11DDE89}"/>
                </a:ext>
              </a:extLst>
            </p:cNvPr>
            <p:cNvSpPr/>
            <p:nvPr/>
          </p:nvSpPr>
          <p:spPr>
            <a:xfrm>
              <a:off x="756015" y="4080051"/>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grpSp>
      <p:grpSp>
        <p:nvGrpSpPr>
          <p:cNvPr id="218" name="组合 217">
            <a:extLst>
              <a:ext uri="{FF2B5EF4-FFF2-40B4-BE49-F238E27FC236}">
                <a16:creationId xmlns:a16="http://schemas.microsoft.com/office/drawing/2014/main" id="{95F89735-AEFF-4597-8E72-B3206F49D4D6}"/>
              </a:ext>
            </a:extLst>
          </p:cNvPr>
          <p:cNvGrpSpPr/>
          <p:nvPr/>
        </p:nvGrpSpPr>
        <p:grpSpPr>
          <a:xfrm>
            <a:off x="5446145" y="3609708"/>
            <a:ext cx="204899" cy="588158"/>
            <a:chOff x="644032" y="3980387"/>
            <a:chExt cx="192752" cy="553289"/>
          </a:xfrm>
        </p:grpSpPr>
        <p:sp>
          <p:nvSpPr>
            <p:cNvPr id="219" name="矩形 218">
              <a:extLst>
                <a:ext uri="{FF2B5EF4-FFF2-40B4-BE49-F238E27FC236}">
                  <a16:creationId xmlns:a16="http://schemas.microsoft.com/office/drawing/2014/main" id="{59F17FB0-7A95-4A6A-8775-986AEFDF7DE4}"/>
                </a:ext>
              </a:extLst>
            </p:cNvPr>
            <p:cNvSpPr/>
            <p:nvPr/>
          </p:nvSpPr>
          <p:spPr>
            <a:xfrm>
              <a:off x="644032" y="3980387"/>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20" name="矩形 219">
              <a:extLst>
                <a:ext uri="{FF2B5EF4-FFF2-40B4-BE49-F238E27FC236}">
                  <a16:creationId xmlns:a16="http://schemas.microsoft.com/office/drawing/2014/main" id="{148F5FD8-E4D3-4B2E-B73A-1D63EEE99C26}"/>
                </a:ext>
              </a:extLst>
            </p:cNvPr>
            <p:cNvSpPr/>
            <p:nvPr/>
          </p:nvSpPr>
          <p:spPr>
            <a:xfrm>
              <a:off x="682099" y="4013609"/>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sp>
          <p:nvSpPr>
            <p:cNvPr id="221" name="矩形 220">
              <a:extLst>
                <a:ext uri="{FF2B5EF4-FFF2-40B4-BE49-F238E27FC236}">
                  <a16:creationId xmlns:a16="http://schemas.microsoft.com/office/drawing/2014/main" id="{5D5EE560-F609-4DC9-9E50-6406495E6234}"/>
                </a:ext>
              </a:extLst>
            </p:cNvPr>
            <p:cNvSpPr/>
            <p:nvPr/>
          </p:nvSpPr>
          <p:spPr>
            <a:xfrm>
              <a:off x="717948" y="4046830"/>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22" name="矩形 221">
              <a:extLst>
                <a:ext uri="{FF2B5EF4-FFF2-40B4-BE49-F238E27FC236}">
                  <a16:creationId xmlns:a16="http://schemas.microsoft.com/office/drawing/2014/main" id="{89D569C1-2DB8-482C-919B-94BB4EE51D7F}"/>
                </a:ext>
              </a:extLst>
            </p:cNvPr>
            <p:cNvSpPr/>
            <p:nvPr/>
          </p:nvSpPr>
          <p:spPr>
            <a:xfrm>
              <a:off x="756015" y="4080051"/>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grpSp>
      <p:grpSp>
        <p:nvGrpSpPr>
          <p:cNvPr id="223" name="组合 222">
            <a:extLst>
              <a:ext uri="{FF2B5EF4-FFF2-40B4-BE49-F238E27FC236}">
                <a16:creationId xmlns:a16="http://schemas.microsoft.com/office/drawing/2014/main" id="{41CED547-DF1B-47A9-A397-56227867BF44}"/>
              </a:ext>
            </a:extLst>
          </p:cNvPr>
          <p:cNvGrpSpPr/>
          <p:nvPr/>
        </p:nvGrpSpPr>
        <p:grpSpPr>
          <a:xfrm>
            <a:off x="4521056" y="4369020"/>
            <a:ext cx="204899" cy="588158"/>
            <a:chOff x="644032" y="3980387"/>
            <a:chExt cx="192752" cy="553289"/>
          </a:xfrm>
        </p:grpSpPr>
        <p:sp>
          <p:nvSpPr>
            <p:cNvPr id="224" name="矩形 223">
              <a:extLst>
                <a:ext uri="{FF2B5EF4-FFF2-40B4-BE49-F238E27FC236}">
                  <a16:creationId xmlns:a16="http://schemas.microsoft.com/office/drawing/2014/main" id="{8F4B3FDA-2EA8-4083-98CE-A5B046E218E5}"/>
                </a:ext>
              </a:extLst>
            </p:cNvPr>
            <p:cNvSpPr/>
            <p:nvPr/>
          </p:nvSpPr>
          <p:spPr>
            <a:xfrm>
              <a:off x="644032" y="3980387"/>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25" name="矩形 224">
              <a:extLst>
                <a:ext uri="{FF2B5EF4-FFF2-40B4-BE49-F238E27FC236}">
                  <a16:creationId xmlns:a16="http://schemas.microsoft.com/office/drawing/2014/main" id="{C5182996-9D64-4F94-8A30-70DF7559C9CB}"/>
                </a:ext>
              </a:extLst>
            </p:cNvPr>
            <p:cNvSpPr/>
            <p:nvPr/>
          </p:nvSpPr>
          <p:spPr>
            <a:xfrm>
              <a:off x="682099" y="4013609"/>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sp>
          <p:nvSpPr>
            <p:cNvPr id="226" name="矩形 225">
              <a:extLst>
                <a:ext uri="{FF2B5EF4-FFF2-40B4-BE49-F238E27FC236}">
                  <a16:creationId xmlns:a16="http://schemas.microsoft.com/office/drawing/2014/main" id="{B9BB1733-8821-4018-A6CC-281EC05CC0C0}"/>
                </a:ext>
              </a:extLst>
            </p:cNvPr>
            <p:cNvSpPr/>
            <p:nvPr/>
          </p:nvSpPr>
          <p:spPr>
            <a:xfrm>
              <a:off x="717948" y="4046830"/>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27" name="矩形 226">
              <a:extLst>
                <a:ext uri="{FF2B5EF4-FFF2-40B4-BE49-F238E27FC236}">
                  <a16:creationId xmlns:a16="http://schemas.microsoft.com/office/drawing/2014/main" id="{DD582475-BD4C-4E04-A4F2-1EA6C1977438}"/>
                </a:ext>
              </a:extLst>
            </p:cNvPr>
            <p:cNvSpPr/>
            <p:nvPr/>
          </p:nvSpPr>
          <p:spPr>
            <a:xfrm>
              <a:off x="756015" y="4080051"/>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grpSp>
      <p:grpSp>
        <p:nvGrpSpPr>
          <p:cNvPr id="228" name="组合 227">
            <a:extLst>
              <a:ext uri="{FF2B5EF4-FFF2-40B4-BE49-F238E27FC236}">
                <a16:creationId xmlns:a16="http://schemas.microsoft.com/office/drawing/2014/main" id="{6938EE64-7773-488C-8CF3-ED8345E3E54E}"/>
              </a:ext>
            </a:extLst>
          </p:cNvPr>
          <p:cNvGrpSpPr/>
          <p:nvPr/>
        </p:nvGrpSpPr>
        <p:grpSpPr>
          <a:xfrm>
            <a:off x="5220400" y="4379256"/>
            <a:ext cx="204899" cy="588158"/>
            <a:chOff x="644032" y="3980387"/>
            <a:chExt cx="192752" cy="553289"/>
          </a:xfrm>
        </p:grpSpPr>
        <p:sp>
          <p:nvSpPr>
            <p:cNvPr id="229" name="矩形 228">
              <a:extLst>
                <a:ext uri="{FF2B5EF4-FFF2-40B4-BE49-F238E27FC236}">
                  <a16:creationId xmlns:a16="http://schemas.microsoft.com/office/drawing/2014/main" id="{2FD06377-9B52-4D14-AD48-D79E4F4E6F98}"/>
                </a:ext>
              </a:extLst>
            </p:cNvPr>
            <p:cNvSpPr/>
            <p:nvPr/>
          </p:nvSpPr>
          <p:spPr>
            <a:xfrm>
              <a:off x="644032" y="3980387"/>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30" name="矩形 229">
              <a:extLst>
                <a:ext uri="{FF2B5EF4-FFF2-40B4-BE49-F238E27FC236}">
                  <a16:creationId xmlns:a16="http://schemas.microsoft.com/office/drawing/2014/main" id="{86BCD640-FE45-4F4D-BEDB-6EAC3A28366E}"/>
                </a:ext>
              </a:extLst>
            </p:cNvPr>
            <p:cNvSpPr/>
            <p:nvPr/>
          </p:nvSpPr>
          <p:spPr>
            <a:xfrm>
              <a:off x="682099" y="4013609"/>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sp>
          <p:nvSpPr>
            <p:cNvPr id="231" name="矩形 230">
              <a:extLst>
                <a:ext uri="{FF2B5EF4-FFF2-40B4-BE49-F238E27FC236}">
                  <a16:creationId xmlns:a16="http://schemas.microsoft.com/office/drawing/2014/main" id="{A5E501E0-3CA2-4AC0-9947-87B84FA365B3}"/>
                </a:ext>
              </a:extLst>
            </p:cNvPr>
            <p:cNvSpPr/>
            <p:nvPr/>
          </p:nvSpPr>
          <p:spPr>
            <a:xfrm>
              <a:off x="717948" y="4046830"/>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32" name="矩形 231">
              <a:extLst>
                <a:ext uri="{FF2B5EF4-FFF2-40B4-BE49-F238E27FC236}">
                  <a16:creationId xmlns:a16="http://schemas.microsoft.com/office/drawing/2014/main" id="{F981EC0C-A9AA-486F-9724-80C8E0843362}"/>
                </a:ext>
              </a:extLst>
            </p:cNvPr>
            <p:cNvSpPr/>
            <p:nvPr/>
          </p:nvSpPr>
          <p:spPr>
            <a:xfrm>
              <a:off x="756015" y="4080051"/>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grpSp>
      <p:grpSp>
        <p:nvGrpSpPr>
          <p:cNvPr id="233" name="组合 232">
            <a:extLst>
              <a:ext uri="{FF2B5EF4-FFF2-40B4-BE49-F238E27FC236}">
                <a16:creationId xmlns:a16="http://schemas.microsoft.com/office/drawing/2014/main" id="{F5B60288-3DCD-4F80-A01C-333802BB0409}"/>
              </a:ext>
            </a:extLst>
          </p:cNvPr>
          <p:cNvGrpSpPr/>
          <p:nvPr/>
        </p:nvGrpSpPr>
        <p:grpSpPr>
          <a:xfrm>
            <a:off x="11319631" y="4000946"/>
            <a:ext cx="204899" cy="588158"/>
            <a:chOff x="7466953" y="1723684"/>
            <a:chExt cx="192752" cy="553289"/>
          </a:xfrm>
        </p:grpSpPr>
        <p:sp>
          <p:nvSpPr>
            <p:cNvPr id="234" name="矩形 233">
              <a:extLst>
                <a:ext uri="{FF2B5EF4-FFF2-40B4-BE49-F238E27FC236}">
                  <a16:creationId xmlns:a16="http://schemas.microsoft.com/office/drawing/2014/main" id="{F29D33F2-7A23-45C7-A7B0-3A8AB97B3057}"/>
                </a:ext>
              </a:extLst>
            </p:cNvPr>
            <p:cNvSpPr/>
            <p:nvPr/>
          </p:nvSpPr>
          <p:spPr>
            <a:xfrm>
              <a:off x="7466953" y="1723684"/>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a:p>
          </p:txBody>
        </p:sp>
        <p:sp>
          <p:nvSpPr>
            <p:cNvPr id="235" name="矩形 234">
              <a:extLst>
                <a:ext uri="{FF2B5EF4-FFF2-40B4-BE49-F238E27FC236}">
                  <a16:creationId xmlns:a16="http://schemas.microsoft.com/office/drawing/2014/main" id="{1CB75F05-BA32-426F-9C40-CD480CAC8BF0}"/>
                </a:ext>
              </a:extLst>
            </p:cNvPr>
            <p:cNvSpPr/>
            <p:nvPr/>
          </p:nvSpPr>
          <p:spPr>
            <a:xfrm>
              <a:off x="7505020" y="1756906"/>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dirty="0"/>
            </a:p>
          </p:txBody>
        </p:sp>
        <p:sp>
          <p:nvSpPr>
            <p:cNvPr id="236" name="矩形 235">
              <a:extLst>
                <a:ext uri="{FF2B5EF4-FFF2-40B4-BE49-F238E27FC236}">
                  <a16:creationId xmlns:a16="http://schemas.microsoft.com/office/drawing/2014/main" id="{56709F38-C7DF-4610-BFF7-25C230D10EFA}"/>
                </a:ext>
              </a:extLst>
            </p:cNvPr>
            <p:cNvSpPr/>
            <p:nvPr/>
          </p:nvSpPr>
          <p:spPr>
            <a:xfrm>
              <a:off x="7540869" y="1790127"/>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a:p>
          </p:txBody>
        </p:sp>
        <p:sp>
          <p:nvSpPr>
            <p:cNvPr id="237" name="矩形 236">
              <a:extLst>
                <a:ext uri="{FF2B5EF4-FFF2-40B4-BE49-F238E27FC236}">
                  <a16:creationId xmlns:a16="http://schemas.microsoft.com/office/drawing/2014/main" id="{ACF1CBF2-5810-4234-8158-F3715C18B42E}"/>
                </a:ext>
              </a:extLst>
            </p:cNvPr>
            <p:cNvSpPr/>
            <p:nvPr/>
          </p:nvSpPr>
          <p:spPr>
            <a:xfrm>
              <a:off x="7578936" y="1823348"/>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dirty="0"/>
            </a:p>
          </p:txBody>
        </p:sp>
      </p:grpSp>
      <p:grpSp>
        <p:nvGrpSpPr>
          <p:cNvPr id="238" name="组合 237">
            <a:extLst>
              <a:ext uri="{FF2B5EF4-FFF2-40B4-BE49-F238E27FC236}">
                <a16:creationId xmlns:a16="http://schemas.microsoft.com/office/drawing/2014/main" id="{8B80145D-DFFF-48EC-A1C4-F26EDD5695D9}"/>
              </a:ext>
            </a:extLst>
          </p:cNvPr>
          <p:cNvGrpSpPr/>
          <p:nvPr/>
        </p:nvGrpSpPr>
        <p:grpSpPr>
          <a:xfrm>
            <a:off x="9927719" y="4000946"/>
            <a:ext cx="204899" cy="588158"/>
            <a:chOff x="7561643" y="1746052"/>
            <a:chExt cx="192752" cy="553289"/>
          </a:xfrm>
        </p:grpSpPr>
        <p:sp>
          <p:nvSpPr>
            <p:cNvPr id="239" name="矩形 238">
              <a:extLst>
                <a:ext uri="{FF2B5EF4-FFF2-40B4-BE49-F238E27FC236}">
                  <a16:creationId xmlns:a16="http://schemas.microsoft.com/office/drawing/2014/main" id="{C555D760-E1FB-42F7-9786-70B689A7B17A}"/>
                </a:ext>
              </a:extLst>
            </p:cNvPr>
            <p:cNvSpPr/>
            <p:nvPr/>
          </p:nvSpPr>
          <p:spPr>
            <a:xfrm>
              <a:off x="7561643" y="1746052"/>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a:p>
          </p:txBody>
        </p:sp>
        <p:sp>
          <p:nvSpPr>
            <p:cNvPr id="240" name="矩形 239">
              <a:extLst>
                <a:ext uri="{FF2B5EF4-FFF2-40B4-BE49-F238E27FC236}">
                  <a16:creationId xmlns:a16="http://schemas.microsoft.com/office/drawing/2014/main" id="{F50D56F0-FB51-444A-8B20-D6B1F755DE4D}"/>
                </a:ext>
              </a:extLst>
            </p:cNvPr>
            <p:cNvSpPr/>
            <p:nvPr/>
          </p:nvSpPr>
          <p:spPr>
            <a:xfrm>
              <a:off x="7599710" y="1779274"/>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dirty="0"/>
            </a:p>
          </p:txBody>
        </p:sp>
        <p:sp>
          <p:nvSpPr>
            <p:cNvPr id="241" name="矩形 240">
              <a:extLst>
                <a:ext uri="{FF2B5EF4-FFF2-40B4-BE49-F238E27FC236}">
                  <a16:creationId xmlns:a16="http://schemas.microsoft.com/office/drawing/2014/main" id="{D1A456A1-14B2-4D50-894A-0C94A4C19396}"/>
                </a:ext>
              </a:extLst>
            </p:cNvPr>
            <p:cNvSpPr/>
            <p:nvPr/>
          </p:nvSpPr>
          <p:spPr>
            <a:xfrm>
              <a:off x="7635559" y="1812495"/>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a:p>
          </p:txBody>
        </p:sp>
        <p:sp>
          <p:nvSpPr>
            <p:cNvPr id="242" name="矩形 241">
              <a:extLst>
                <a:ext uri="{FF2B5EF4-FFF2-40B4-BE49-F238E27FC236}">
                  <a16:creationId xmlns:a16="http://schemas.microsoft.com/office/drawing/2014/main" id="{76E99587-3C5D-4851-9B28-A6DAA38CCDC7}"/>
                </a:ext>
              </a:extLst>
            </p:cNvPr>
            <p:cNvSpPr/>
            <p:nvPr/>
          </p:nvSpPr>
          <p:spPr>
            <a:xfrm>
              <a:off x="7673626" y="1845716"/>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dirty="0"/>
            </a:p>
          </p:txBody>
        </p:sp>
      </p:grpSp>
      <p:grpSp>
        <p:nvGrpSpPr>
          <p:cNvPr id="243" name="组合 242">
            <a:extLst>
              <a:ext uri="{FF2B5EF4-FFF2-40B4-BE49-F238E27FC236}">
                <a16:creationId xmlns:a16="http://schemas.microsoft.com/office/drawing/2014/main" id="{C311D74A-E706-4FDD-A672-870AFA4862A1}"/>
              </a:ext>
            </a:extLst>
          </p:cNvPr>
          <p:cNvGrpSpPr/>
          <p:nvPr/>
        </p:nvGrpSpPr>
        <p:grpSpPr>
          <a:xfrm>
            <a:off x="6138366" y="4002059"/>
            <a:ext cx="204899" cy="588158"/>
            <a:chOff x="644032" y="3980387"/>
            <a:chExt cx="192752" cy="553289"/>
          </a:xfrm>
        </p:grpSpPr>
        <p:sp>
          <p:nvSpPr>
            <p:cNvPr id="244" name="矩形 243">
              <a:extLst>
                <a:ext uri="{FF2B5EF4-FFF2-40B4-BE49-F238E27FC236}">
                  <a16:creationId xmlns:a16="http://schemas.microsoft.com/office/drawing/2014/main" id="{C49E5AFF-3BE4-4EF8-B979-C5427706DF16}"/>
                </a:ext>
              </a:extLst>
            </p:cNvPr>
            <p:cNvSpPr/>
            <p:nvPr/>
          </p:nvSpPr>
          <p:spPr>
            <a:xfrm>
              <a:off x="644032" y="3980387"/>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45" name="矩形 244">
              <a:extLst>
                <a:ext uri="{FF2B5EF4-FFF2-40B4-BE49-F238E27FC236}">
                  <a16:creationId xmlns:a16="http://schemas.microsoft.com/office/drawing/2014/main" id="{751923CD-44E1-4C20-AACA-FE243364DBF2}"/>
                </a:ext>
              </a:extLst>
            </p:cNvPr>
            <p:cNvSpPr/>
            <p:nvPr/>
          </p:nvSpPr>
          <p:spPr>
            <a:xfrm>
              <a:off x="682099" y="4013609"/>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sp>
          <p:nvSpPr>
            <p:cNvPr id="246" name="矩形 245">
              <a:extLst>
                <a:ext uri="{FF2B5EF4-FFF2-40B4-BE49-F238E27FC236}">
                  <a16:creationId xmlns:a16="http://schemas.microsoft.com/office/drawing/2014/main" id="{58BAF360-A80E-4625-8874-ECC1209123E7}"/>
                </a:ext>
              </a:extLst>
            </p:cNvPr>
            <p:cNvSpPr/>
            <p:nvPr/>
          </p:nvSpPr>
          <p:spPr>
            <a:xfrm>
              <a:off x="717948" y="4046830"/>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47" name="矩形 246">
              <a:extLst>
                <a:ext uri="{FF2B5EF4-FFF2-40B4-BE49-F238E27FC236}">
                  <a16:creationId xmlns:a16="http://schemas.microsoft.com/office/drawing/2014/main" id="{8C54D2A7-3C5B-465D-908B-36F9323AF210}"/>
                </a:ext>
              </a:extLst>
            </p:cNvPr>
            <p:cNvSpPr/>
            <p:nvPr/>
          </p:nvSpPr>
          <p:spPr>
            <a:xfrm>
              <a:off x="756015" y="4080051"/>
              <a:ext cx="80769" cy="453625"/>
            </a:xfrm>
            <a:prstGeom prst="rect">
              <a:avLst/>
            </a:prstGeom>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grpSp>
      <p:sp>
        <p:nvSpPr>
          <p:cNvPr id="248" name="矩形: 圆角 247">
            <a:extLst>
              <a:ext uri="{FF2B5EF4-FFF2-40B4-BE49-F238E27FC236}">
                <a16:creationId xmlns:a16="http://schemas.microsoft.com/office/drawing/2014/main" id="{1835FF97-7000-4358-BE10-BA3C92AB3607}"/>
              </a:ext>
            </a:extLst>
          </p:cNvPr>
          <p:cNvSpPr/>
          <p:nvPr/>
        </p:nvSpPr>
        <p:spPr>
          <a:xfrm>
            <a:off x="3681693" y="3889949"/>
            <a:ext cx="270320" cy="108000"/>
          </a:xfrm>
          <a:prstGeom prst="roundRect">
            <a:avLst/>
          </a:prstGeom>
          <a:solidFill>
            <a:srgbClr val="FFC000"/>
          </a:solidFill>
          <a:ln>
            <a:solidFill>
              <a:schemeClr val="accent4">
                <a:lumMod val="60000"/>
                <a:lumOff val="40000"/>
              </a:schemeClr>
            </a:solidFill>
          </a:ln>
          <a:scene3d>
            <a:camera prst="orthographicFront">
              <a:rot lat="0" lon="0" rev="5400000"/>
            </a:camera>
            <a:lightRig rig="threePt" dir="t"/>
          </a:scene3d>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744" b="1" dirty="0">
                <a:solidFill>
                  <a:schemeClr val="tx1"/>
                </a:solidFill>
                <a:latin typeface="Times New Roman" panose="02020603050405020304" pitchFamily="18" charset="0"/>
                <a:cs typeface="Times New Roman" panose="02020603050405020304" pitchFamily="18" charset="0"/>
              </a:rPr>
              <a:t>Conv</a:t>
            </a:r>
          </a:p>
        </p:txBody>
      </p:sp>
      <p:sp>
        <p:nvSpPr>
          <p:cNvPr id="249" name="矩形: 圆角 248">
            <a:extLst>
              <a:ext uri="{FF2B5EF4-FFF2-40B4-BE49-F238E27FC236}">
                <a16:creationId xmlns:a16="http://schemas.microsoft.com/office/drawing/2014/main" id="{212CE296-D5B1-4852-AA85-888F77DD32D9}"/>
              </a:ext>
            </a:extLst>
          </p:cNvPr>
          <p:cNvSpPr/>
          <p:nvPr/>
        </p:nvSpPr>
        <p:spPr>
          <a:xfrm>
            <a:off x="5052875" y="3891060"/>
            <a:ext cx="270320" cy="108000"/>
          </a:xfrm>
          <a:prstGeom prst="roundRect">
            <a:avLst/>
          </a:prstGeom>
          <a:solidFill>
            <a:srgbClr val="FFC000"/>
          </a:solidFill>
          <a:ln>
            <a:solidFill>
              <a:schemeClr val="accent4">
                <a:lumMod val="60000"/>
                <a:lumOff val="40000"/>
              </a:schemeClr>
            </a:solidFill>
          </a:ln>
          <a:scene3d>
            <a:camera prst="orthographicFront">
              <a:rot lat="0" lon="0" rev="5400000"/>
            </a:camera>
            <a:lightRig rig="threePt" dir="t"/>
          </a:scene3d>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744" b="1" dirty="0">
                <a:solidFill>
                  <a:schemeClr val="tx1"/>
                </a:solidFill>
                <a:latin typeface="Times New Roman" panose="02020603050405020304" pitchFamily="18" charset="0"/>
                <a:cs typeface="Times New Roman" panose="02020603050405020304" pitchFamily="18" charset="0"/>
              </a:rPr>
              <a:t>Conv</a:t>
            </a:r>
          </a:p>
        </p:txBody>
      </p:sp>
      <p:sp>
        <p:nvSpPr>
          <p:cNvPr id="250" name="矩形: 圆角 249">
            <a:extLst>
              <a:ext uri="{FF2B5EF4-FFF2-40B4-BE49-F238E27FC236}">
                <a16:creationId xmlns:a16="http://schemas.microsoft.com/office/drawing/2014/main" id="{96434180-F2DE-474B-A5A1-5FFEE1FEC5F7}"/>
              </a:ext>
            </a:extLst>
          </p:cNvPr>
          <p:cNvSpPr/>
          <p:nvPr/>
        </p:nvSpPr>
        <p:spPr>
          <a:xfrm>
            <a:off x="4398921" y="3889949"/>
            <a:ext cx="261052" cy="108000"/>
          </a:xfrm>
          <a:prstGeom prst="roundRect">
            <a:avLst/>
          </a:prstGeom>
          <a:solidFill>
            <a:schemeClr val="accent2">
              <a:lumMod val="60000"/>
              <a:lumOff val="40000"/>
            </a:schemeClr>
          </a:solidFill>
          <a:ln>
            <a:solidFill>
              <a:schemeClr val="accent2">
                <a:lumMod val="40000"/>
                <a:lumOff val="60000"/>
              </a:schemeClr>
            </a:solidFill>
          </a:ln>
          <a:scene3d>
            <a:camera prst="orthographicFront">
              <a:rot lat="0" lon="0" rev="5400000"/>
            </a:camera>
            <a:lightRig rig="threePt" dir="t"/>
          </a:scene3d>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744" b="1" dirty="0">
                <a:solidFill>
                  <a:schemeClr val="tx1"/>
                </a:solidFill>
                <a:latin typeface="Times New Roman" panose="02020603050405020304" pitchFamily="18" charset="0"/>
                <a:cs typeface="Times New Roman" panose="02020603050405020304" pitchFamily="18" charset="0"/>
              </a:rPr>
              <a:t>ReLU</a:t>
            </a:r>
          </a:p>
        </p:txBody>
      </p:sp>
      <p:cxnSp>
        <p:nvCxnSpPr>
          <p:cNvPr id="251" name="连接符: 肘形 250">
            <a:extLst>
              <a:ext uri="{FF2B5EF4-FFF2-40B4-BE49-F238E27FC236}">
                <a16:creationId xmlns:a16="http://schemas.microsoft.com/office/drawing/2014/main" id="{98C675DE-2689-4D00-935C-A13E1A1361C8}"/>
              </a:ext>
            </a:extLst>
          </p:cNvPr>
          <p:cNvCxnSpPr>
            <a:cxnSpLocks/>
            <a:endCxn id="364" idx="4"/>
          </p:cNvCxnSpPr>
          <p:nvPr/>
        </p:nvCxnSpPr>
        <p:spPr>
          <a:xfrm flipV="1">
            <a:off x="5425300" y="4418387"/>
            <a:ext cx="482454" cy="196622"/>
          </a:xfrm>
          <a:prstGeom prst="bentConnector2">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252" name="连接符: 肘形 251">
            <a:extLst>
              <a:ext uri="{FF2B5EF4-FFF2-40B4-BE49-F238E27FC236}">
                <a16:creationId xmlns:a16="http://schemas.microsoft.com/office/drawing/2014/main" id="{17F3F387-C6FA-46B2-BE34-A5657BF677B3}"/>
              </a:ext>
            </a:extLst>
          </p:cNvPr>
          <p:cNvCxnSpPr>
            <a:cxnSpLocks/>
            <a:stCxn id="190" idx="2"/>
            <a:endCxn id="224" idx="1"/>
          </p:cNvCxnSpPr>
          <p:nvPr/>
        </p:nvCxnSpPr>
        <p:spPr>
          <a:xfrm rot="16200000" flipH="1">
            <a:off x="3928349" y="4017420"/>
            <a:ext cx="109827" cy="1075586"/>
          </a:xfrm>
          <a:prstGeom prst="bentConnector2">
            <a:avLst/>
          </a:prstGeom>
          <a:ln>
            <a:tailEnd type="stealth"/>
          </a:ln>
        </p:spPr>
        <p:style>
          <a:lnRef idx="2">
            <a:schemeClr val="accent3"/>
          </a:lnRef>
          <a:fillRef idx="0">
            <a:schemeClr val="accent3"/>
          </a:fillRef>
          <a:effectRef idx="1">
            <a:schemeClr val="accent3"/>
          </a:effectRef>
          <a:fontRef idx="minor">
            <a:schemeClr val="tx1"/>
          </a:fontRef>
        </p:style>
      </p:cxnSp>
      <p:sp>
        <p:nvSpPr>
          <p:cNvPr id="253" name="Rounded Rectangle 128">
            <a:extLst>
              <a:ext uri="{FF2B5EF4-FFF2-40B4-BE49-F238E27FC236}">
                <a16:creationId xmlns:a16="http://schemas.microsoft.com/office/drawing/2014/main" id="{9F2A3602-FE88-484F-AA7A-858592424F6A}"/>
              </a:ext>
            </a:extLst>
          </p:cNvPr>
          <p:cNvSpPr/>
          <p:nvPr/>
        </p:nvSpPr>
        <p:spPr>
          <a:xfrm>
            <a:off x="6392635" y="4156340"/>
            <a:ext cx="3465719" cy="1215143"/>
          </a:xfrm>
          <a:prstGeom prst="roundRect">
            <a:avLst/>
          </a:prstGeom>
          <a:solidFill>
            <a:schemeClr val="accent2">
              <a:lumMod val="20000"/>
              <a:lumOff val="80000"/>
            </a:schemeClr>
          </a:solidFill>
          <a:ln>
            <a:solidFill>
              <a:srgbClr val="C55A1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sz="1435" dirty="0"/>
          </a:p>
        </p:txBody>
      </p:sp>
      <p:sp>
        <p:nvSpPr>
          <p:cNvPr id="254" name="矩形: 圆角 253">
            <a:extLst>
              <a:ext uri="{FF2B5EF4-FFF2-40B4-BE49-F238E27FC236}">
                <a16:creationId xmlns:a16="http://schemas.microsoft.com/office/drawing/2014/main" id="{65183E3A-9135-4915-AB4E-779AA6ACB678}"/>
              </a:ext>
            </a:extLst>
          </p:cNvPr>
          <p:cNvSpPr/>
          <p:nvPr/>
        </p:nvSpPr>
        <p:spPr>
          <a:xfrm>
            <a:off x="7401781" y="4541145"/>
            <a:ext cx="901076" cy="350564"/>
          </a:xfrm>
          <a:prstGeom prst="roundRect">
            <a:avLst/>
          </a:prstGeom>
          <a:solidFill>
            <a:schemeClr val="accent3">
              <a:lumMod val="20000"/>
              <a:lumOff val="80000"/>
            </a:schemeClr>
          </a:solidFill>
          <a:ln>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538" b="1" err="1"/>
          </a:p>
        </p:txBody>
      </p:sp>
      <p:cxnSp>
        <p:nvCxnSpPr>
          <p:cNvPr id="255" name="连接符: 肘形 355">
            <a:extLst>
              <a:ext uri="{FF2B5EF4-FFF2-40B4-BE49-F238E27FC236}">
                <a16:creationId xmlns:a16="http://schemas.microsoft.com/office/drawing/2014/main" id="{133DDD91-294B-4497-95A6-BCBDAF2EF7F7}"/>
              </a:ext>
            </a:extLst>
          </p:cNvPr>
          <p:cNvCxnSpPr>
            <a:cxnSpLocks/>
            <a:stCxn id="296" idx="0"/>
            <a:endCxn id="368" idx="0"/>
          </p:cNvCxnSpPr>
          <p:nvPr/>
        </p:nvCxnSpPr>
        <p:spPr>
          <a:xfrm rot="16200000" flipH="1">
            <a:off x="8093175" y="3365693"/>
            <a:ext cx="72000" cy="2055271"/>
          </a:xfrm>
          <a:prstGeom prst="bentConnector3">
            <a:avLst>
              <a:gd name="adj1" fmla="val -157321"/>
            </a:avLst>
          </a:prstGeom>
          <a:ln>
            <a:tailEnd type="stealth" w="med" len="med"/>
          </a:ln>
        </p:spPr>
        <p:style>
          <a:lnRef idx="2">
            <a:schemeClr val="accent3"/>
          </a:lnRef>
          <a:fillRef idx="0">
            <a:schemeClr val="accent3"/>
          </a:fillRef>
          <a:effectRef idx="1">
            <a:schemeClr val="accent3"/>
          </a:effectRef>
          <a:fontRef idx="minor">
            <a:schemeClr val="tx1"/>
          </a:fontRef>
        </p:style>
      </p:cxnSp>
      <p:cxnSp>
        <p:nvCxnSpPr>
          <p:cNvPr id="256" name="直接箭头连接符 255">
            <a:extLst>
              <a:ext uri="{FF2B5EF4-FFF2-40B4-BE49-F238E27FC236}">
                <a16:creationId xmlns:a16="http://schemas.microsoft.com/office/drawing/2014/main" id="{26C8355E-F7F8-48DE-AA37-B2727F759FCB}"/>
              </a:ext>
            </a:extLst>
          </p:cNvPr>
          <p:cNvCxnSpPr>
            <a:cxnSpLocks/>
          </p:cNvCxnSpPr>
          <p:nvPr/>
        </p:nvCxnSpPr>
        <p:spPr>
          <a:xfrm>
            <a:off x="7241563" y="4500357"/>
            <a:ext cx="52828" cy="169506"/>
          </a:xfrm>
          <a:prstGeom prst="straightConnector1">
            <a:avLst/>
          </a:prstGeom>
          <a:ln>
            <a:tailEnd type="stealth" w="med" len="med"/>
          </a:ln>
        </p:spPr>
        <p:style>
          <a:lnRef idx="2">
            <a:schemeClr val="accent3"/>
          </a:lnRef>
          <a:fillRef idx="0">
            <a:schemeClr val="accent3"/>
          </a:fillRef>
          <a:effectRef idx="1">
            <a:schemeClr val="accent3"/>
          </a:effectRef>
          <a:fontRef idx="minor">
            <a:schemeClr val="tx1"/>
          </a:fontRef>
        </p:style>
      </p:cxnSp>
      <p:cxnSp>
        <p:nvCxnSpPr>
          <p:cNvPr id="257" name="直接箭头连接符 256">
            <a:extLst>
              <a:ext uri="{FF2B5EF4-FFF2-40B4-BE49-F238E27FC236}">
                <a16:creationId xmlns:a16="http://schemas.microsoft.com/office/drawing/2014/main" id="{4B00D54C-C7FD-40BE-B8CE-442F2E3A6D49}"/>
              </a:ext>
            </a:extLst>
          </p:cNvPr>
          <p:cNvCxnSpPr>
            <a:cxnSpLocks/>
            <a:endCxn id="366" idx="0"/>
          </p:cNvCxnSpPr>
          <p:nvPr/>
        </p:nvCxnSpPr>
        <p:spPr>
          <a:xfrm>
            <a:off x="9147632" y="4507082"/>
            <a:ext cx="161525" cy="156246"/>
          </a:xfrm>
          <a:prstGeom prst="straightConnector1">
            <a:avLst/>
          </a:prstGeom>
          <a:ln>
            <a:tailEnd type="stealth" w="med" len="med"/>
          </a:ln>
        </p:spPr>
        <p:style>
          <a:lnRef idx="2">
            <a:schemeClr val="accent3"/>
          </a:lnRef>
          <a:fillRef idx="0">
            <a:schemeClr val="accent3"/>
          </a:fillRef>
          <a:effectRef idx="1">
            <a:schemeClr val="accent3"/>
          </a:effectRef>
          <a:fontRef idx="minor">
            <a:schemeClr val="tx1"/>
          </a:fontRef>
        </p:style>
      </p:cxnSp>
      <p:cxnSp>
        <p:nvCxnSpPr>
          <p:cNvPr id="258" name="连接符: 肘形 365">
            <a:extLst>
              <a:ext uri="{FF2B5EF4-FFF2-40B4-BE49-F238E27FC236}">
                <a16:creationId xmlns:a16="http://schemas.microsoft.com/office/drawing/2014/main" id="{100264FB-4B8E-47F2-88C2-F35DE468242A}"/>
              </a:ext>
            </a:extLst>
          </p:cNvPr>
          <p:cNvCxnSpPr>
            <a:cxnSpLocks/>
            <a:endCxn id="365" idx="4"/>
          </p:cNvCxnSpPr>
          <p:nvPr/>
        </p:nvCxnSpPr>
        <p:spPr>
          <a:xfrm flipV="1">
            <a:off x="7233148" y="5037622"/>
            <a:ext cx="1922741" cy="131424"/>
          </a:xfrm>
          <a:prstGeom prst="bentConnector2">
            <a:avLst/>
          </a:prstGeom>
          <a:ln>
            <a:tailEnd type="stealth" w="med" len="med"/>
          </a:ln>
        </p:spPr>
        <p:style>
          <a:lnRef idx="2">
            <a:schemeClr val="accent3"/>
          </a:lnRef>
          <a:fillRef idx="0">
            <a:schemeClr val="accent3"/>
          </a:fillRef>
          <a:effectRef idx="1">
            <a:schemeClr val="accent3"/>
          </a:effectRef>
          <a:fontRef idx="minor">
            <a:schemeClr val="tx1"/>
          </a:fontRef>
        </p:style>
      </p:cxnSp>
      <p:cxnSp>
        <p:nvCxnSpPr>
          <p:cNvPr id="259" name="直接箭头连接符 258">
            <a:extLst>
              <a:ext uri="{FF2B5EF4-FFF2-40B4-BE49-F238E27FC236}">
                <a16:creationId xmlns:a16="http://schemas.microsoft.com/office/drawing/2014/main" id="{D74E3818-E202-4D29-A6A5-7E15BE38DD8C}"/>
              </a:ext>
            </a:extLst>
          </p:cNvPr>
          <p:cNvCxnSpPr>
            <a:cxnSpLocks/>
            <a:endCxn id="366" idx="4"/>
          </p:cNvCxnSpPr>
          <p:nvPr/>
        </p:nvCxnSpPr>
        <p:spPr>
          <a:xfrm flipV="1">
            <a:off x="9151834" y="4764941"/>
            <a:ext cx="157323" cy="203504"/>
          </a:xfrm>
          <a:prstGeom prst="straightConnector1">
            <a:avLst/>
          </a:prstGeom>
          <a:ln>
            <a:tailEnd type="stealth" w="med" len="med"/>
          </a:ln>
        </p:spPr>
        <p:style>
          <a:lnRef idx="2">
            <a:schemeClr val="accent3"/>
          </a:lnRef>
          <a:fillRef idx="0">
            <a:schemeClr val="accent3"/>
          </a:fillRef>
          <a:effectRef idx="1">
            <a:schemeClr val="accent3"/>
          </a:effectRef>
          <a:fontRef idx="minor">
            <a:schemeClr val="tx1"/>
          </a:fontRef>
        </p:style>
      </p:cxnSp>
      <p:pic>
        <p:nvPicPr>
          <p:cNvPr id="260" name="图片 259">
            <a:extLst>
              <a:ext uri="{FF2B5EF4-FFF2-40B4-BE49-F238E27FC236}">
                <a16:creationId xmlns:a16="http://schemas.microsoft.com/office/drawing/2014/main" id="{E6555FE6-DFD3-4D91-934C-966FB2367993}"/>
              </a:ext>
            </a:extLst>
          </p:cNvPr>
          <p:cNvPicPr>
            <a:picLocks noChangeAspect="1"/>
          </p:cNvPicPr>
          <p:nvPr/>
        </p:nvPicPr>
        <p:blipFill>
          <a:blip r:embed="rId61">
            <a:alphaModFix amt="80000"/>
          </a:blip>
          <a:stretch>
            <a:fillRect/>
          </a:stretch>
        </p:blipFill>
        <p:spPr>
          <a:xfrm>
            <a:off x="8566475" y="4549542"/>
            <a:ext cx="336386" cy="336386"/>
          </a:xfrm>
          <a:prstGeom prst="rect">
            <a:avLst/>
          </a:prstGeom>
          <a:scene3d>
            <a:camera prst="isometricOffAxis1Right">
              <a:rot lat="1008878" lon="18470047" rev="0"/>
            </a:camera>
            <a:lightRig rig="soft" dir="t"/>
          </a:scene3d>
          <a:sp3d>
            <a:bevelT/>
          </a:sp3d>
        </p:spPr>
      </p:pic>
      <p:pic>
        <p:nvPicPr>
          <p:cNvPr id="261" name="图片 260">
            <a:extLst>
              <a:ext uri="{FF2B5EF4-FFF2-40B4-BE49-F238E27FC236}">
                <a16:creationId xmlns:a16="http://schemas.microsoft.com/office/drawing/2014/main" id="{990BD9D6-1C0A-4562-9EEA-00AAF62DC9F5}"/>
              </a:ext>
            </a:extLst>
          </p:cNvPr>
          <p:cNvPicPr>
            <a:picLocks noChangeAspect="1"/>
          </p:cNvPicPr>
          <p:nvPr/>
        </p:nvPicPr>
        <p:blipFill>
          <a:blip r:embed="rId62">
            <a:alphaModFix amt="80000"/>
          </a:blip>
          <a:stretch>
            <a:fillRect/>
          </a:stretch>
        </p:blipFill>
        <p:spPr>
          <a:xfrm>
            <a:off x="8777338" y="4549116"/>
            <a:ext cx="336387" cy="336387"/>
          </a:xfrm>
          <a:prstGeom prst="rect">
            <a:avLst/>
          </a:prstGeom>
          <a:scene3d>
            <a:camera prst="isometricOffAxis1Right">
              <a:rot lat="1008876" lon="18470043" rev="0"/>
            </a:camera>
            <a:lightRig rig="soft" dir="t"/>
          </a:scene3d>
          <a:sp3d>
            <a:bevelT/>
          </a:sp3d>
        </p:spPr>
      </p:pic>
      <p:cxnSp>
        <p:nvCxnSpPr>
          <p:cNvPr id="262" name="直接箭头连接符 261">
            <a:extLst>
              <a:ext uri="{FF2B5EF4-FFF2-40B4-BE49-F238E27FC236}">
                <a16:creationId xmlns:a16="http://schemas.microsoft.com/office/drawing/2014/main" id="{AE8BCD51-DE4E-4D9E-BA78-CF747CBAAC10}"/>
              </a:ext>
            </a:extLst>
          </p:cNvPr>
          <p:cNvCxnSpPr>
            <a:cxnSpLocks/>
          </p:cNvCxnSpPr>
          <p:nvPr/>
        </p:nvCxnSpPr>
        <p:spPr>
          <a:xfrm>
            <a:off x="8309118" y="4723042"/>
            <a:ext cx="288000" cy="586"/>
          </a:xfrm>
          <a:prstGeom prst="straightConnector1">
            <a:avLst/>
          </a:prstGeom>
          <a:ln>
            <a:tailEnd type="stealth" w="med" len="med"/>
          </a:ln>
        </p:spPr>
        <p:style>
          <a:lnRef idx="2">
            <a:schemeClr val="accent3"/>
          </a:lnRef>
          <a:fillRef idx="0">
            <a:schemeClr val="accent3"/>
          </a:fillRef>
          <a:effectRef idx="1">
            <a:schemeClr val="accent3"/>
          </a:effectRef>
          <a:fontRef idx="minor">
            <a:schemeClr val="tx1"/>
          </a:fontRef>
        </p:style>
      </p:cxnSp>
      <p:cxnSp>
        <p:nvCxnSpPr>
          <p:cNvPr id="263" name="直接箭头连接符 262">
            <a:extLst>
              <a:ext uri="{FF2B5EF4-FFF2-40B4-BE49-F238E27FC236}">
                <a16:creationId xmlns:a16="http://schemas.microsoft.com/office/drawing/2014/main" id="{5C1B7231-3486-4A7B-9887-E8506F373E12}"/>
              </a:ext>
            </a:extLst>
          </p:cNvPr>
          <p:cNvCxnSpPr>
            <a:cxnSpLocks/>
          </p:cNvCxnSpPr>
          <p:nvPr/>
        </p:nvCxnSpPr>
        <p:spPr>
          <a:xfrm>
            <a:off x="7347219" y="4720670"/>
            <a:ext cx="137277" cy="1279"/>
          </a:xfrm>
          <a:prstGeom prst="straightConnector1">
            <a:avLst/>
          </a:prstGeom>
          <a:ln>
            <a:tailEnd type="stealth" w="med" len="med"/>
          </a:ln>
        </p:spPr>
        <p:style>
          <a:lnRef idx="2">
            <a:schemeClr val="accent3"/>
          </a:lnRef>
          <a:fillRef idx="0">
            <a:schemeClr val="accent3"/>
          </a:fillRef>
          <a:effectRef idx="1">
            <a:schemeClr val="accent3"/>
          </a:effectRef>
          <a:fontRef idx="minor">
            <a:schemeClr val="tx1"/>
          </a:fontRef>
        </p:style>
      </p:cxnSp>
      <p:cxnSp>
        <p:nvCxnSpPr>
          <p:cNvPr id="264" name="直接箭头连接符 263">
            <a:extLst>
              <a:ext uri="{FF2B5EF4-FFF2-40B4-BE49-F238E27FC236}">
                <a16:creationId xmlns:a16="http://schemas.microsoft.com/office/drawing/2014/main" id="{B7D2779B-1F39-45D1-BA48-E58F4D0EDA5E}"/>
              </a:ext>
            </a:extLst>
          </p:cNvPr>
          <p:cNvCxnSpPr>
            <a:cxnSpLocks/>
            <a:endCxn id="266" idx="2"/>
          </p:cNvCxnSpPr>
          <p:nvPr/>
        </p:nvCxnSpPr>
        <p:spPr>
          <a:xfrm>
            <a:off x="7677395" y="4720963"/>
            <a:ext cx="95529" cy="2664"/>
          </a:xfrm>
          <a:prstGeom prst="straightConnector1">
            <a:avLst/>
          </a:prstGeom>
          <a:ln>
            <a:tailEnd type="stealth" w="med" len="med"/>
          </a:ln>
        </p:spPr>
        <p:style>
          <a:lnRef idx="2">
            <a:schemeClr val="accent3"/>
          </a:lnRef>
          <a:fillRef idx="0">
            <a:schemeClr val="accent3"/>
          </a:fillRef>
          <a:effectRef idx="1">
            <a:schemeClr val="accent3"/>
          </a:effectRef>
          <a:fontRef idx="minor">
            <a:schemeClr val="tx1"/>
          </a:fontRef>
        </p:style>
      </p:cxnSp>
      <p:sp>
        <p:nvSpPr>
          <p:cNvPr id="265" name="立方体 264">
            <a:extLst>
              <a:ext uri="{FF2B5EF4-FFF2-40B4-BE49-F238E27FC236}">
                <a16:creationId xmlns:a16="http://schemas.microsoft.com/office/drawing/2014/main" id="{70554921-2E03-4B8E-A0DA-77E9ADEFFB92}"/>
              </a:ext>
            </a:extLst>
          </p:cNvPr>
          <p:cNvSpPr/>
          <p:nvPr/>
        </p:nvSpPr>
        <p:spPr>
          <a:xfrm>
            <a:off x="7786299" y="4597462"/>
            <a:ext cx="217932" cy="211858"/>
          </a:xfrm>
          <a:prstGeom prst="cube">
            <a:avLst>
              <a:gd name="adj" fmla="val 5522"/>
            </a:avLst>
          </a:prstGeom>
          <a:solidFill>
            <a:schemeClr val="accent1">
              <a:lumMod val="40000"/>
              <a:lumOff val="60000"/>
            </a:schemeClr>
          </a:solidFill>
          <a:ln w="635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77"/>
          </a:p>
        </p:txBody>
      </p:sp>
      <p:sp>
        <p:nvSpPr>
          <p:cNvPr id="266" name="立方体 265">
            <a:extLst>
              <a:ext uri="{FF2B5EF4-FFF2-40B4-BE49-F238E27FC236}">
                <a16:creationId xmlns:a16="http://schemas.microsoft.com/office/drawing/2014/main" id="{B735816D-447B-44AE-9259-818322E51F3D}"/>
              </a:ext>
            </a:extLst>
          </p:cNvPr>
          <p:cNvSpPr/>
          <p:nvPr/>
        </p:nvSpPr>
        <p:spPr>
          <a:xfrm>
            <a:off x="7772924" y="4611663"/>
            <a:ext cx="217932" cy="211858"/>
          </a:xfrm>
          <a:prstGeom prst="cube">
            <a:avLst>
              <a:gd name="adj" fmla="val 5697"/>
            </a:avLst>
          </a:prstGeom>
          <a:solidFill>
            <a:schemeClr val="accent1">
              <a:lumMod val="20000"/>
              <a:lumOff val="80000"/>
            </a:schemeClr>
          </a:solidFill>
          <a:ln w="635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77"/>
          </a:p>
        </p:txBody>
      </p:sp>
      <p:cxnSp>
        <p:nvCxnSpPr>
          <p:cNvPr id="267" name="直接箭头连接符 266">
            <a:extLst>
              <a:ext uri="{FF2B5EF4-FFF2-40B4-BE49-F238E27FC236}">
                <a16:creationId xmlns:a16="http://schemas.microsoft.com/office/drawing/2014/main" id="{D3C947D9-1BBB-4937-A700-5E3B54CFA997}"/>
              </a:ext>
            </a:extLst>
          </p:cNvPr>
          <p:cNvCxnSpPr>
            <a:cxnSpLocks/>
            <a:stCxn id="266" idx="4"/>
          </p:cNvCxnSpPr>
          <p:nvPr/>
        </p:nvCxnSpPr>
        <p:spPr>
          <a:xfrm>
            <a:off x="7978787" y="4723628"/>
            <a:ext cx="128046" cy="1575"/>
          </a:xfrm>
          <a:prstGeom prst="straightConnector1">
            <a:avLst/>
          </a:prstGeom>
          <a:ln>
            <a:tailEnd type="stealth" w="med" len="med"/>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C0EF31E6-37D0-4D9D-8EA6-76B58C84DF4A}"/>
                  </a:ext>
                </a:extLst>
              </p:cNvPr>
              <p:cNvSpPr txBox="1"/>
              <p:nvPr/>
            </p:nvSpPr>
            <p:spPr>
              <a:xfrm>
                <a:off x="7816820" y="4656114"/>
                <a:ext cx="114669" cy="1289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838" i="1">
                              <a:latin typeface="Cambria Math" panose="02040503050406030204" pitchFamily="18" charset="0"/>
                            </a:rPr>
                          </m:ctrlPr>
                        </m:sSubPr>
                        <m:e>
                          <m:r>
                            <a:rPr lang="en-US" altLang="zh-CN" sz="838" i="1">
                              <a:latin typeface="Cambria Math" panose="02040503050406030204" pitchFamily="18" charset="0"/>
                            </a:rPr>
                            <m:t>𝑆𝐴</m:t>
                          </m:r>
                        </m:e>
                        <m:sub>
                          <m:r>
                            <a:rPr lang="en-GB" altLang="zh-CN" sz="838" i="1">
                              <a:latin typeface="Cambria Math" panose="02040503050406030204" pitchFamily="18" charset="0"/>
                            </a:rPr>
                            <m:t> </m:t>
                          </m:r>
                        </m:sub>
                      </m:sSub>
                    </m:oMath>
                  </m:oMathPara>
                </a14:m>
                <a:endParaRPr lang="zh-CN" altLang="en-US" sz="838"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C0EF31E6-37D0-4D9D-8EA6-76B58C84DF4A}"/>
                  </a:ext>
                </a:extLst>
              </p:cNvPr>
              <p:cNvSpPr txBox="1">
                <a:spLocks noRot="1" noChangeAspect="1" noMove="1" noResize="1" noEditPoints="1" noAdjustHandles="1" noChangeArrowheads="1" noChangeShapeType="1" noTextEdit="1"/>
              </p:cNvSpPr>
              <p:nvPr/>
            </p:nvSpPr>
            <p:spPr>
              <a:xfrm>
                <a:off x="7816820" y="4656114"/>
                <a:ext cx="114669" cy="128946"/>
              </a:xfrm>
              <a:prstGeom prst="rect">
                <a:avLst/>
              </a:prstGeom>
              <a:blipFill>
                <a:blip r:embed="rId63"/>
                <a:stretch>
                  <a:fillRect l="-31579" r="-36842" b="-9524"/>
                </a:stretch>
              </a:blipFill>
            </p:spPr>
            <p:txBody>
              <a:bodyPr/>
              <a:lstStyle/>
              <a:p>
                <a:r>
                  <a:rPr lang="zh-CN" altLang="en-US">
                    <a:noFill/>
                  </a:rPr>
                  <a:t> </a:t>
                </a:r>
              </a:p>
            </p:txBody>
          </p:sp>
        </mc:Fallback>
      </mc:AlternateContent>
      <p:sp>
        <p:nvSpPr>
          <p:cNvPr id="269" name="矩形: 圆角 268">
            <a:extLst>
              <a:ext uri="{FF2B5EF4-FFF2-40B4-BE49-F238E27FC236}">
                <a16:creationId xmlns:a16="http://schemas.microsoft.com/office/drawing/2014/main" id="{96A845F4-67EB-4551-B7DA-0763F457D849}"/>
              </a:ext>
            </a:extLst>
          </p:cNvPr>
          <p:cNvSpPr/>
          <p:nvPr/>
        </p:nvSpPr>
        <p:spPr>
          <a:xfrm>
            <a:off x="7487275" y="4584828"/>
            <a:ext cx="190120" cy="261063"/>
          </a:xfrm>
          <a:prstGeom prst="roundRect">
            <a:avLst/>
          </a:prstGeom>
          <a:solidFill>
            <a:schemeClr val="accent4">
              <a:lumMod val="20000"/>
              <a:lumOff val="80000"/>
            </a:schemeClr>
          </a:solidFill>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538" b="1" dirty="0">
                <a:solidFill>
                  <a:schemeClr val="tx1"/>
                </a:solidFill>
                <a:latin typeface="Times New Roman" panose="02020603050405020304" pitchFamily="18" charset="0"/>
                <a:cs typeface="Times New Roman" panose="02020603050405020304" pitchFamily="18" charset="0"/>
              </a:rPr>
              <a:t>Avg</a:t>
            </a:r>
          </a:p>
          <a:p>
            <a:pPr algn="ctr"/>
            <a:r>
              <a:rPr lang="en-US" altLang="zh-CN" sz="538" b="1" dirty="0">
                <a:solidFill>
                  <a:schemeClr val="tx1"/>
                </a:solidFill>
                <a:latin typeface="Times New Roman" panose="02020603050405020304" pitchFamily="18" charset="0"/>
                <a:cs typeface="Times New Roman" panose="02020603050405020304" pitchFamily="18" charset="0"/>
              </a:rPr>
              <a:t>Max</a:t>
            </a:r>
          </a:p>
          <a:p>
            <a:pPr algn="ctr"/>
            <a:r>
              <a:rPr lang="en-US" altLang="zh-CN" sz="538" b="1" dirty="0">
                <a:solidFill>
                  <a:schemeClr val="tx1"/>
                </a:solidFill>
                <a:latin typeface="Times New Roman" panose="02020603050405020304" pitchFamily="18" charset="0"/>
                <a:cs typeface="Times New Roman" panose="02020603050405020304" pitchFamily="18" charset="0"/>
              </a:rPr>
              <a:t>Pool</a:t>
            </a:r>
          </a:p>
        </p:txBody>
      </p:sp>
      <p:cxnSp>
        <p:nvCxnSpPr>
          <p:cNvPr id="270" name="连接符: 肘形 355">
            <a:extLst>
              <a:ext uri="{FF2B5EF4-FFF2-40B4-BE49-F238E27FC236}">
                <a16:creationId xmlns:a16="http://schemas.microsoft.com/office/drawing/2014/main" id="{76E9C7F9-AB00-4DC5-9BCF-B7B3E80ABF1D}"/>
              </a:ext>
            </a:extLst>
          </p:cNvPr>
          <p:cNvCxnSpPr>
            <a:cxnSpLocks/>
            <a:endCxn id="368" idx="2"/>
          </p:cNvCxnSpPr>
          <p:nvPr/>
        </p:nvCxnSpPr>
        <p:spPr>
          <a:xfrm flipV="1">
            <a:off x="8777339" y="4480135"/>
            <a:ext cx="326644" cy="69408"/>
          </a:xfrm>
          <a:prstGeom prst="bentConnector3">
            <a:avLst>
              <a:gd name="adj1" fmla="val -388"/>
            </a:avLst>
          </a:prstGeom>
          <a:ln>
            <a:tailEnd type="stealth" w="med" len="med"/>
          </a:ln>
        </p:spPr>
        <p:style>
          <a:lnRef idx="2">
            <a:schemeClr val="accent3"/>
          </a:lnRef>
          <a:fillRef idx="0">
            <a:schemeClr val="accent3"/>
          </a:fillRef>
          <a:effectRef idx="1">
            <a:schemeClr val="accent3"/>
          </a:effectRef>
          <a:fontRef idx="minor">
            <a:schemeClr val="tx1"/>
          </a:fontRef>
        </p:style>
      </p:cxnSp>
      <p:cxnSp>
        <p:nvCxnSpPr>
          <p:cNvPr id="271" name="连接符: 肘形 355">
            <a:extLst>
              <a:ext uri="{FF2B5EF4-FFF2-40B4-BE49-F238E27FC236}">
                <a16:creationId xmlns:a16="http://schemas.microsoft.com/office/drawing/2014/main" id="{72535E92-FD90-402B-A062-2D64134B2C62}"/>
              </a:ext>
            </a:extLst>
          </p:cNvPr>
          <p:cNvCxnSpPr>
            <a:cxnSpLocks/>
            <a:stCxn id="261" idx="2"/>
            <a:endCxn id="365" idx="2"/>
          </p:cNvCxnSpPr>
          <p:nvPr/>
        </p:nvCxnSpPr>
        <p:spPr>
          <a:xfrm rot="16200000" flipH="1">
            <a:off x="8973640" y="4857394"/>
            <a:ext cx="101313" cy="157529"/>
          </a:xfrm>
          <a:prstGeom prst="bentConnector2">
            <a:avLst/>
          </a:prstGeom>
          <a:ln>
            <a:tailEnd type="stealth" w="med" len="med"/>
          </a:ln>
        </p:spPr>
        <p:style>
          <a:lnRef idx="2">
            <a:schemeClr val="accent3"/>
          </a:lnRef>
          <a:fillRef idx="0">
            <a:schemeClr val="accent3"/>
          </a:fillRef>
          <a:effectRef idx="1">
            <a:schemeClr val="accent3"/>
          </a:effectRef>
          <a:fontRef idx="minor">
            <a:schemeClr val="tx1"/>
          </a:fontRef>
        </p:style>
      </p:cxnSp>
      <p:sp>
        <p:nvSpPr>
          <p:cNvPr id="272" name="矩形: 圆角 271">
            <a:extLst>
              <a:ext uri="{FF2B5EF4-FFF2-40B4-BE49-F238E27FC236}">
                <a16:creationId xmlns:a16="http://schemas.microsoft.com/office/drawing/2014/main" id="{F15A6241-93CA-42AB-8660-6EE9C16C9217}"/>
              </a:ext>
            </a:extLst>
          </p:cNvPr>
          <p:cNvSpPr/>
          <p:nvPr/>
        </p:nvSpPr>
        <p:spPr>
          <a:xfrm>
            <a:off x="6438902" y="4381879"/>
            <a:ext cx="398297" cy="723633"/>
          </a:xfrm>
          <a:prstGeom prst="roundRect">
            <a:avLst/>
          </a:prstGeom>
          <a:solidFill>
            <a:schemeClr val="accent3">
              <a:lumMod val="20000"/>
              <a:lumOff val="80000"/>
              <a:alpha val="0"/>
            </a:schemeClr>
          </a:solidFill>
          <a:ln>
            <a:solidFill>
              <a:schemeClr val="accent2">
                <a:lumMod val="75000"/>
              </a:schemeClr>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538" b="1" dirty="0" err="1"/>
          </a:p>
        </p:txBody>
      </p:sp>
      <p:cxnSp>
        <p:nvCxnSpPr>
          <p:cNvPr id="273" name="直接箭头连接符 272">
            <a:extLst>
              <a:ext uri="{FF2B5EF4-FFF2-40B4-BE49-F238E27FC236}">
                <a16:creationId xmlns:a16="http://schemas.microsoft.com/office/drawing/2014/main" id="{33739D90-9222-42F3-BD30-36A67CAD7FE8}"/>
              </a:ext>
            </a:extLst>
          </p:cNvPr>
          <p:cNvCxnSpPr>
            <a:cxnSpLocks/>
            <a:stCxn id="366" idx="6"/>
            <a:endCxn id="305" idx="1"/>
          </p:cNvCxnSpPr>
          <p:nvPr/>
        </p:nvCxnSpPr>
        <p:spPr>
          <a:xfrm flipV="1">
            <a:off x="9361985" y="4714007"/>
            <a:ext cx="257867" cy="128"/>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274" name="直接箭头连接符 273">
            <a:extLst>
              <a:ext uri="{FF2B5EF4-FFF2-40B4-BE49-F238E27FC236}">
                <a16:creationId xmlns:a16="http://schemas.microsoft.com/office/drawing/2014/main" id="{2682A5EE-D1CA-4668-8207-2DBEC222B5A4}"/>
              </a:ext>
            </a:extLst>
          </p:cNvPr>
          <p:cNvCxnSpPr>
            <a:cxnSpLocks/>
          </p:cNvCxnSpPr>
          <p:nvPr/>
        </p:nvCxnSpPr>
        <p:spPr>
          <a:xfrm>
            <a:off x="6773815" y="4497812"/>
            <a:ext cx="201235" cy="512"/>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275" name="直接箭头连接符 274">
            <a:extLst>
              <a:ext uri="{FF2B5EF4-FFF2-40B4-BE49-F238E27FC236}">
                <a16:creationId xmlns:a16="http://schemas.microsoft.com/office/drawing/2014/main" id="{6AB60814-430C-4978-BDDA-C40728D617EB}"/>
              </a:ext>
            </a:extLst>
          </p:cNvPr>
          <p:cNvCxnSpPr>
            <a:cxnSpLocks/>
          </p:cNvCxnSpPr>
          <p:nvPr/>
        </p:nvCxnSpPr>
        <p:spPr>
          <a:xfrm>
            <a:off x="6801224" y="4981075"/>
            <a:ext cx="184870" cy="0"/>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sp>
        <p:nvSpPr>
          <p:cNvPr id="276" name="矩形: 圆角 275">
            <a:extLst>
              <a:ext uri="{FF2B5EF4-FFF2-40B4-BE49-F238E27FC236}">
                <a16:creationId xmlns:a16="http://schemas.microsoft.com/office/drawing/2014/main" id="{A498BA5B-9192-4F45-9F17-7802C7BF7D45}"/>
              </a:ext>
            </a:extLst>
          </p:cNvPr>
          <p:cNvSpPr/>
          <p:nvPr/>
        </p:nvSpPr>
        <p:spPr>
          <a:xfrm>
            <a:off x="7302910" y="5261318"/>
            <a:ext cx="1639956" cy="175946"/>
          </a:xfrm>
          <a:prstGeom prst="roundRect">
            <a:avLst/>
          </a:prstGeom>
          <a:solidFill>
            <a:schemeClr val="accent2">
              <a:lumMod val="20000"/>
              <a:lumOff val="80000"/>
            </a:schemeClr>
          </a:solidFill>
          <a:ln w="12700">
            <a:solidFill>
              <a:schemeClr val="accent2">
                <a:lumMod val="75000"/>
              </a:schemeClr>
            </a:solidFill>
            <a:prstDash val="solid"/>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838" b="1" dirty="0">
                <a:latin typeface="Times New Roman" panose="02020603050405020304" pitchFamily="18" charset="0"/>
                <a:cs typeface="Times New Roman" panose="02020603050405020304" pitchFamily="18" charset="0"/>
              </a:rPr>
              <a:t>Dynamic  Threshold Generator</a:t>
            </a:r>
          </a:p>
        </p:txBody>
      </p:sp>
      <p:sp>
        <p:nvSpPr>
          <p:cNvPr id="277" name="矩形: 圆角 276">
            <a:extLst>
              <a:ext uri="{FF2B5EF4-FFF2-40B4-BE49-F238E27FC236}">
                <a16:creationId xmlns:a16="http://schemas.microsoft.com/office/drawing/2014/main" id="{DB2AC302-5081-4C66-8AFE-55877814028E}"/>
              </a:ext>
            </a:extLst>
          </p:cNvPr>
          <p:cNvSpPr/>
          <p:nvPr/>
        </p:nvSpPr>
        <p:spPr>
          <a:xfrm>
            <a:off x="8053118" y="4662529"/>
            <a:ext cx="270320" cy="108000"/>
          </a:xfrm>
          <a:prstGeom prst="roundRect">
            <a:avLst/>
          </a:prstGeom>
          <a:solidFill>
            <a:srgbClr val="FFC000"/>
          </a:solidFill>
          <a:ln>
            <a:solidFill>
              <a:schemeClr val="accent4">
                <a:lumMod val="60000"/>
                <a:lumOff val="40000"/>
              </a:schemeClr>
            </a:solidFill>
          </a:ln>
          <a:scene3d>
            <a:camera prst="orthographicFront">
              <a:rot lat="0" lon="0" rev="5400000"/>
            </a:camera>
            <a:lightRig rig="threePt" dir="t"/>
          </a:scene3d>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744" b="1" dirty="0">
                <a:solidFill>
                  <a:schemeClr val="tx1"/>
                </a:solidFill>
                <a:latin typeface="Times New Roman" panose="02020603050405020304" pitchFamily="18" charset="0"/>
                <a:cs typeface="Times New Roman" panose="02020603050405020304" pitchFamily="18" charset="0"/>
              </a:rPr>
              <a:t>Conv</a:t>
            </a:r>
          </a:p>
        </p:txBody>
      </p:sp>
      <p:cxnSp>
        <p:nvCxnSpPr>
          <p:cNvPr id="278" name="直接箭头连接符 277">
            <a:extLst>
              <a:ext uri="{FF2B5EF4-FFF2-40B4-BE49-F238E27FC236}">
                <a16:creationId xmlns:a16="http://schemas.microsoft.com/office/drawing/2014/main" id="{438AE6C7-51E5-4906-B0C3-11690D50372F}"/>
              </a:ext>
            </a:extLst>
          </p:cNvPr>
          <p:cNvCxnSpPr>
            <a:cxnSpLocks/>
          </p:cNvCxnSpPr>
          <p:nvPr/>
        </p:nvCxnSpPr>
        <p:spPr>
          <a:xfrm flipV="1">
            <a:off x="7233148" y="4771476"/>
            <a:ext cx="61243" cy="148432"/>
          </a:xfrm>
          <a:prstGeom prst="straightConnector1">
            <a:avLst/>
          </a:prstGeom>
          <a:ln>
            <a:tailEnd type="stealth" w="med" len="med"/>
          </a:ln>
        </p:spPr>
        <p:style>
          <a:lnRef idx="2">
            <a:schemeClr val="accent3"/>
          </a:lnRef>
          <a:fillRef idx="0">
            <a:schemeClr val="accent3"/>
          </a:fillRef>
          <a:effectRef idx="1">
            <a:schemeClr val="accent3"/>
          </a:effectRef>
          <a:fontRef idx="minor">
            <a:schemeClr val="tx1"/>
          </a:fontRef>
        </p:style>
      </p:cxnSp>
      <p:sp>
        <p:nvSpPr>
          <p:cNvPr id="279" name="矩形: 圆角 278">
            <a:extLst>
              <a:ext uri="{FF2B5EF4-FFF2-40B4-BE49-F238E27FC236}">
                <a16:creationId xmlns:a16="http://schemas.microsoft.com/office/drawing/2014/main" id="{9ECC6083-373D-4B5B-A5F2-62E7F66D5278}"/>
              </a:ext>
            </a:extLst>
          </p:cNvPr>
          <p:cNvSpPr/>
          <p:nvPr/>
        </p:nvSpPr>
        <p:spPr>
          <a:xfrm>
            <a:off x="6482906" y="4959397"/>
            <a:ext cx="270320" cy="108000"/>
          </a:xfrm>
          <a:prstGeom prst="roundRect">
            <a:avLst/>
          </a:prstGeom>
          <a:solidFill>
            <a:srgbClr val="FFC000"/>
          </a:solidFill>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744" b="1" dirty="0">
                <a:solidFill>
                  <a:schemeClr val="tx1"/>
                </a:solidFill>
                <a:latin typeface="Times New Roman" panose="02020603050405020304" pitchFamily="18" charset="0"/>
                <a:cs typeface="Times New Roman" panose="02020603050405020304" pitchFamily="18" charset="0"/>
              </a:rPr>
              <a:t>Conv</a:t>
            </a:r>
          </a:p>
        </p:txBody>
      </p:sp>
      <p:sp>
        <p:nvSpPr>
          <p:cNvPr id="280" name="矩形: 圆角 279">
            <a:extLst>
              <a:ext uri="{FF2B5EF4-FFF2-40B4-BE49-F238E27FC236}">
                <a16:creationId xmlns:a16="http://schemas.microsoft.com/office/drawing/2014/main" id="{1760D271-4D11-4605-B175-7F65EC7CDC23}"/>
              </a:ext>
            </a:extLst>
          </p:cNvPr>
          <p:cNvSpPr/>
          <p:nvPr/>
        </p:nvSpPr>
        <p:spPr>
          <a:xfrm>
            <a:off x="6482906" y="4444217"/>
            <a:ext cx="270320" cy="108000"/>
          </a:xfrm>
          <a:prstGeom prst="roundRect">
            <a:avLst/>
          </a:prstGeom>
          <a:solidFill>
            <a:srgbClr val="FFC000"/>
          </a:solidFill>
          <a:ln>
            <a:solidFill>
              <a:schemeClr val="accent4">
                <a:lumMod val="60000"/>
                <a:lumOff val="40000"/>
              </a:schemeClr>
            </a:solidFill>
          </a:ln>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744" b="1" dirty="0">
                <a:solidFill>
                  <a:schemeClr val="tx1"/>
                </a:solidFill>
                <a:latin typeface="Times New Roman" panose="02020603050405020304" pitchFamily="18" charset="0"/>
                <a:cs typeface="Times New Roman" panose="02020603050405020304" pitchFamily="18" charset="0"/>
              </a:rPr>
              <a:t>Conv</a:t>
            </a:r>
          </a:p>
        </p:txBody>
      </p:sp>
      <p:grpSp>
        <p:nvGrpSpPr>
          <p:cNvPr id="281" name="组合 280">
            <a:extLst>
              <a:ext uri="{FF2B5EF4-FFF2-40B4-BE49-F238E27FC236}">
                <a16:creationId xmlns:a16="http://schemas.microsoft.com/office/drawing/2014/main" id="{4B794DEC-1306-4232-A0B5-195851170395}"/>
              </a:ext>
            </a:extLst>
          </p:cNvPr>
          <p:cNvGrpSpPr/>
          <p:nvPr/>
        </p:nvGrpSpPr>
        <p:grpSpPr>
          <a:xfrm>
            <a:off x="10631496" y="4002059"/>
            <a:ext cx="204899" cy="588158"/>
            <a:chOff x="7561643" y="1746052"/>
            <a:chExt cx="192752" cy="553289"/>
          </a:xfrm>
        </p:grpSpPr>
        <p:sp>
          <p:nvSpPr>
            <p:cNvPr id="282" name="矩形 281">
              <a:extLst>
                <a:ext uri="{FF2B5EF4-FFF2-40B4-BE49-F238E27FC236}">
                  <a16:creationId xmlns:a16="http://schemas.microsoft.com/office/drawing/2014/main" id="{655EE01D-3A08-4A67-829E-30616D03A3E8}"/>
                </a:ext>
              </a:extLst>
            </p:cNvPr>
            <p:cNvSpPr/>
            <p:nvPr/>
          </p:nvSpPr>
          <p:spPr>
            <a:xfrm>
              <a:off x="7561643" y="1746052"/>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a:p>
          </p:txBody>
        </p:sp>
        <p:sp>
          <p:nvSpPr>
            <p:cNvPr id="283" name="矩形 282">
              <a:extLst>
                <a:ext uri="{FF2B5EF4-FFF2-40B4-BE49-F238E27FC236}">
                  <a16:creationId xmlns:a16="http://schemas.microsoft.com/office/drawing/2014/main" id="{A3DF23DD-9931-4789-9B34-9AB9170B6471}"/>
                </a:ext>
              </a:extLst>
            </p:cNvPr>
            <p:cNvSpPr/>
            <p:nvPr/>
          </p:nvSpPr>
          <p:spPr>
            <a:xfrm>
              <a:off x="7599710" y="1779274"/>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dirty="0"/>
            </a:p>
          </p:txBody>
        </p:sp>
        <p:sp>
          <p:nvSpPr>
            <p:cNvPr id="284" name="矩形 283">
              <a:extLst>
                <a:ext uri="{FF2B5EF4-FFF2-40B4-BE49-F238E27FC236}">
                  <a16:creationId xmlns:a16="http://schemas.microsoft.com/office/drawing/2014/main" id="{5B1B808F-E372-4405-8592-59AD64C4DEBC}"/>
                </a:ext>
              </a:extLst>
            </p:cNvPr>
            <p:cNvSpPr/>
            <p:nvPr/>
          </p:nvSpPr>
          <p:spPr>
            <a:xfrm>
              <a:off x="7635559" y="1812495"/>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a:p>
          </p:txBody>
        </p:sp>
        <p:sp>
          <p:nvSpPr>
            <p:cNvPr id="285" name="矩形 284">
              <a:extLst>
                <a:ext uri="{FF2B5EF4-FFF2-40B4-BE49-F238E27FC236}">
                  <a16:creationId xmlns:a16="http://schemas.microsoft.com/office/drawing/2014/main" id="{F55EE18C-CE00-4AB8-9ECF-7435F78A18B5}"/>
                </a:ext>
              </a:extLst>
            </p:cNvPr>
            <p:cNvSpPr/>
            <p:nvPr/>
          </p:nvSpPr>
          <p:spPr>
            <a:xfrm>
              <a:off x="7673626" y="1845716"/>
              <a:ext cx="80769" cy="453625"/>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435" dirty="0"/>
            </a:p>
          </p:txBody>
        </p:sp>
      </p:grpSp>
      <p:sp>
        <p:nvSpPr>
          <p:cNvPr id="286" name="矩形 285">
            <a:extLst>
              <a:ext uri="{FF2B5EF4-FFF2-40B4-BE49-F238E27FC236}">
                <a16:creationId xmlns:a16="http://schemas.microsoft.com/office/drawing/2014/main" id="{6F26EC98-CD16-4F50-AAEE-49617CEDE3C4}"/>
              </a:ext>
            </a:extLst>
          </p:cNvPr>
          <p:cNvSpPr/>
          <p:nvPr/>
        </p:nvSpPr>
        <p:spPr>
          <a:xfrm>
            <a:off x="3177574" y="4003948"/>
            <a:ext cx="79394" cy="50699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35" dirty="0">
              <a:ln>
                <a:solidFill>
                  <a:schemeClr val="accent4">
                    <a:lumMod val="60000"/>
                    <a:lumOff val="40000"/>
                  </a:schemeClr>
                </a:solidFill>
              </a:ln>
            </a:endParaRPr>
          </a:p>
        </p:txBody>
      </p:sp>
      <p:sp>
        <p:nvSpPr>
          <p:cNvPr id="287" name="矩形 286">
            <a:extLst>
              <a:ext uri="{FF2B5EF4-FFF2-40B4-BE49-F238E27FC236}">
                <a16:creationId xmlns:a16="http://schemas.microsoft.com/office/drawing/2014/main" id="{2E53B530-66B4-42B5-BEBE-0D62CF4286D8}"/>
              </a:ext>
            </a:extLst>
          </p:cNvPr>
          <p:cNvSpPr/>
          <p:nvPr/>
        </p:nvSpPr>
        <p:spPr>
          <a:xfrm>
            <a:off x="12074368" y="4002412"/>
            <a:ext cx="79394" cy="50699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435" dirty="0">
              <a:ln>
                <a:solidFill>
                  <a:schemeClr val="accent4">
                    <a:lumMod val="60000"/>
                    <a:lumOff val="40000"/>
                  </a:schemeClr>
                </a:solidFill>
              </a:ln>
            </a:endParaRPr>
          </a:p>
        </p:txBody>
      </p:sp>
      <p:sp>
        <p:nvSpPr>
          <p:cNvPr id="288" name="文本框 287">
            <a:extLst>
              <a:ext uri="{FF2B5EF4-FFF2-40B4-BE49-F238E27FC236}">
                <a16:creationId xmlns:a16="http://schemas.microsoft.com/office/drawing/2014/main" id="{EDCF18CD-4D62-4EEB-976E-A1722BE9E8D6}"/>
              </a:ext>
            </a:extLst>
          </p:cNvPr>
          <p:cNvSpPr txBox="1"/>
          <p:nvPr/>
        </p:nvSpPr>
        <p:spPr>
          <a:xfrm>
            <a:off x="10220683" y="5036522"/>
            <a:ext cx="1158428" cy="202812"/>
          </a:xfrm>
          <a:prstGeom prst="rect">
            <a:avLst/>
          </a:prstGeom>
          <a:noFill/>
        </p:spPr>
        <p:txBody>
          <a:bodyPr wrap="square">
            <a:spAutoFit/>
          </a:bodyPr>
          <a:lstStyle/>
          <a:p>
            <a:pPr algn="ctr"/>
            <a:r>
              <a:rPr lang="en-US" altLang="zh-CN" sz="718" b="1" dirty="0">
                <a:latin typeface="Times New Roman" panose="02020603050405020304" pitchFamily="18" charset="0"/>
                <a:cs typeface="Times New Roman" panose="02020603050405020304" pitchFamily="18" charset="0"/>
              </a:rPr>
              <a:t>Channel Concatenation</a:t>
            </a:r>
            <a:endParaRPr lang="zh-CN" altLang="en-US" sz="718" b="1" dirty="0">
              <a:latin typeface="Times New Roman" panose="02020603050405020304" pitchFamily="18" charset="0"/>
              <a:cs typeface="Times New Roman" panose="02020603050405020304" pitchFamily="18" charset="0"/>
            </a:endParaRPr>
          </a:p>
        </p:txBody>
      </p:sp>
      <p:sp>
        <p:nvSpPr>
          <p:cNvPr id="289" name="箭头: 圆角右 288">
            <a:extLst>
              <a:ext uri="{FF2B5EF4-FFF2-40B4-BE49-F238E27FC236}">
                <a16:creationId xmlns:a16="http://schemas.microsoft.com/office/drawing/2014/main" id="{47F5FA18-39F9-449A-B770-67D0CFFFCC20}"/>
              </a:ext>
            </a:extLst>
          </p:cNvPr>
          <p:cNvSpPr/>
          <p:nvPr/>
        </p:nvSpPr>
        <p:spPr>
          <a:xfrm rot="5400000">
            <a:off x="9235152" y="3167791"/>
            <a:ext cx="340581" cy="1282627"/>
          </a:xfrm>
          <a:prstGeom prst="bentArrow">
            <a:avLst>
              <a:gd name="adj1" fmla="val 15894"/>
              <a:gd name="adj2" fmla="val 11094"/>
              <a:gd name="adj3" fmla="val 25000"/>
              <a:gd name="adj4" fmla="val 43750"/>
            </a:avLst>
          </a:pr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290" name="矩形: 圆角 289">
                <a:extLst>
                  <a:ext uri="{FF2B5EF4-FFF2-40B4-BE49-F238E27FC236}">
                    <a16:creationId xmlns:a16="http://schemas.microsoft.com/office/drawing/2014/main" id="{4CC3C284-4972-487F-9031-1BA64A272FCB}"/>
                  </a:ext>
                </a:extLst>
              </p:cNvPr>
              <p:cNvSpPr/>
              <p:nvPr/>
            </p:nvSpPr>
            <p:spPr>
              <a:xfrm>
                <a:off x="7459765" y="3525982"/>
                <a:ext cx="1257734" cy="243011"/>
              </a:xfrm>
              <a:prstGeom prst="roundRect">
                <a:avLst>
                  <a:gd name="adj" fmla="val 17500"/>
                </a:avLst>
              </a:prstGeom>
              <a:solidFill>
                <a:schemeClr val="accent2">
                  <a:lumMod val="20000"/>
                  <a:lumOff val="80000"/>
                </a:schemeClr>
              </a:solidFill>
              <a:ln>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b="1" i="1" dirty="0" smtClean="0">
                          <a:latin typeface="Cambria Math" panose="02040503050406030204" pitchFamily="18" charset="0"/>
                        </a:rPr>
                        <m:t>𝑺𝒐𝒇𝒕</m:t>
                      </m:r>
                      <m:r>
                        <a:rPr lang="en-US" altLang="zh-CN" sz="1000" b="1" i="1" dirty="0" smtClean="0">
                          <a:latin typeface="Cambria Math" panose="02040503050406030204" pitchFamily="18" charset="0"/>
                        </a:rPr>
                        <m:t>(</m:t>
                      </m:r>
                      <m:sSup>
                        <m:sSupPr>
                          <m:ctrlPr>
                            <a:rPr lang="en-US" altLang="zh-CN" sz="1000" b="1" i="1">
                              <a:latin typeface="Cambria Math" panose="02040503050406030204" pitchFamily="18" charset="0"/>
                            </a:rPr>
                          </m:ctrlPr>
                        </m:sSupPr>
                        <m:e>
                          <m:acc>
                            <m:accPr>
                              <m:chr m:val="́"/>
                              <m:ctrlPr>
                                <a:rPr lang="en-US" altLang="zh-CN" sz="1000" b="1" i="1">
                                  <a:latin typeface="Cambria Math" panose="02040503050406030204" pitchFamily="18" charset="0"/>
                                </a:rPr>
                              </m:ctrlPr>
                            </m:accPr>
                            <m:e>
                              <m:r>
                                <a:rPr lang="en-US" altLang="zh-CN" sz="1000" b="1" i="1">
                                  <a:latin typeface="Cambria Math" panose="02040503050406030204" pitchFamily="18" charset="0"/>
                                </a:rPr>
                                <m:t>𝒔</m:t>
                              </m:r>
                            </m:e>
                          </m:acc>
                        </m:e>
                        <m:sup>
                          <m:r>
                            <a:rPr lang="en-US" altLang="zh-CN" sz="1000" b="1" i="1">
                              <a:latin typeface="Cambria Math" panose="02040503050406030204" pitchFamily="18" charset="0"/>
                            </a:rPr>
                            <m:t>(</m:t>
                          </m:r>
                          <m:r>
                            <a:rPr lang="en-US" altLang="zh-CN" sz="1000" b="1" i="1">
                              <a:latin typeface="Cambria Math" panose="02040503050406030204" pitchFamily="18" charset="0"/>
                            </a:rPr>
                            <m:t>𝒌</m:t>
                          </m:r>
                          <m:r>
                            <a:rPr lang="en-US" altLang="zh-CN" sz="1000" b="1" i="1">
                              <a:latin typeface="Cambria Math" panose="02040503050406030204" pitchFamily="18" charset="0"/>
                            </a:rPr>
                            <m:t>−</m:t>
                          </m:r>
                          <m:r>
                            <a:rPr lang="en-US" altLang="zh-CN" sz="1000" b="1" i="1">
                              <a:latin typeface="Cambria Math" panose="02040503050406030204" pitchFamily="18" charset="0"/>
                            </a:rPr>
                            <m:t>𝟏</m:t>
                          </m:r>
                          <m:r>
                            <a:rPr lang="en-US" altLang="zh-CN" sz="1000" b="1" i="1">
                              <a:latin typeface="Cambria Math" panose="02040503050406030204" pitchFamily="18" charset="0"/>
                            </a:rPr>
                            <m:t>)</m:t>
                          </m:r>
                        </m:sup>
                      </m:sSup>
                      <m:r>
                        <a:rPr lang="en-US" altLang="zh-CN" sz="1000" b="1" i="1" dirty="0" smtClean="0">
                          <a:latin typeface="Cambria Math" panose="02040503050406030204" pitchFamily="18" charset="0"/>
                        </a:rPr>
                        <m:t>,</m:t>
                      </m:r>
                      <m:sSubSup>
                        <m:sSubSupPr>
                          <m:ctrlPr>
                            <a:rPr lang="en-US" altLang="zh-CN" sz="1000" b="1" i="1" dirty="0" smtClean="0">
                              <a:latin typeface="Cambria Math" panose="02040503050406030204" pitchFamily="18" charset="0"/>
                              <a:ea typeface="Cambria Math" panose="02040503050406030204" pitchFamily="18" charset="0"/>
                            </a:rPr>
                          </m:ctrlPr>
                        </m:sSubSupPr>
                        <m:e>
                          <m:r>
                            <a:rPr lang="en-US" altLang="zh-CN" sz="1000" b="1" i="1" dirty="0" smtClean="0">
                              <a:latin typeface="Cambria Math" panose="02040503050406030204" pitchFamily="18" charset="0"/>
                              <a:ea typeface="Cambria Math" panose="02040503050406030204" pitchFamily="18" charset="0"/>
                            </a:rPr>
                            <m:t>𝜽</m:t>
                          </m:r>
                        </m:e>
                        <m:sub>
                          <m:r>
                            <a:rPr lang="en-US" altLang="zh-CN" sz="1000" b="1" i="1" dirty="0" smtClean="0">
                              <a:latin typeface="Cambria Math" panose="02040503050406030204" pitchFamily="18" charset="0"/>
                              <a:ea typeface="Cambria Math" panose="02040503050406030204" pitchFamily="18" charset="0"/>
                            </a:rPr>
                            <m:t>𝒅</m:t>
                          </m:r>
                        </m:sub>
                        <m:sup>
                          <m:r>
                            <a:rPr lang="en-US" altLang="zh-CN" sz="1000" b="1" i="1" dirty="0" smtClean="0">
                              <a:latin typeface="Cambria Math" panose="02040503050406030204" pitchFamily="18" charset="0"/>
                              <a:ea typeface="Cambria Math" panose="02040503050406030204" pitchFamily="18" charset="0"/>
                            </a:rPr>
                            <m:t>(</m:t>
                          </m:r>
                          <m:r>
                            <a:rPr lang="en-US" altLang="zh-CN" sz="1000" b="1" i="1" dirty="0" smtClean="0">
                              <a:latin typeface="Cambria Math" panose="02040503050406030204" pitchFamily="18" charset="0"/>
                              <a:ea typeface="Cambria Math" panose="02040503050406030204" pitchFamily="18" charset="0"/>
                            </a:rPr>
                            <m:t>𝒌</m:t>
                          </m:r>
                          <m:r>
                            <a:rPr lang="en-US" altLang="zh-CN" sz="1000" b="1" i="1" dirty="0" smtClean="0">
                              <a:latin typeface="Cambria Math" panose="02040503050406030204" pitchFamily="18" charset="0"/>
                              <a:ea typeface="Cambria Math" panose="02040503050406030204" pitchFamily="18" charset="0"/>
                            </a:rPr>
                            <m:t>)</m:t>
                          </m:r>
                        </m:sup>
                      </m:sSubSup>
                      <m:r>
                        <a:rPr lang="en-US" altLang="zh-CN" sz="1000" b="1" i="1" dirty="0" smtClean="0">
                          <a:latin typeface="Cambria Math" panose="02040503050406030204" pitchFamily="18" charset="0"/>
                        </a:rPr>
                        <m:t>)</m:t>
                      </m:r>
                    </m:oMath>
                  </m:oMathPara>
                </a14:m>
                <a:endParaRPr lang="zh-CN" altLang="en-US" sz="1000" b="1" dirty="0"/>
              </a:p>
            </p:txBody>
          </p:sp>
        </mc:Choice>
        <mc:Fallback xmlns="">
          <p:sp>
            <p:nvSpPr>
              <p:cNvPr id="290" name="矩形: 圆角 289">
                <a:extLst>
                  <a:ext uri="{FF2B5EF4-FFF2-40B4-BE49-F238E27FC236}">
                    <a16:creationId xmlns:a16="http://schemas.microsoft.com/office/drawing/2014/main" id="{4CC3C284-4972-487F-9031-1BA64A272FCB}"/>
                  </a:ext>
                </a:extLst>
              </p:cNvPr>
              <p:cNvSpPr>
                <a:spLocks noRot="1" noChangeAspect="1" noMove="1" noResize="1" noEditPoints="1" noAdjustHandles="1" noChangeArrowheads="1" noChangeShapeType="1" noTextEdit="1"/>
              </p:cNvSpPr>
              <p:nvPr/>
            </p:nvSpPr>
            <p:spPr>
              <a:xfrm>
                <a:off x="7459765" y="3525982"/>
                <a:ext cx="1257734" cy="243011"/>
              </a:xfrm>
              <a:prstGeom prst="roundRect">
                <a:avLst>
                  <a:gd name="adj" fmla="val 17500"/>
                </a:avLst>
              </a:prstGeom>
              <a:blipFill>
                <a:blip r:embed="rId64"/>
                <a:stretch>
                  <a:fillRect b="-9524"/>
                </a:stretch>
              </a:blipFill>
              <a:ln>
                <a:solidFill>
                  <a:schemeClr val="accent2">
                    <a:lumMod val="75000"/>
                  </a:schemeClr>
                </a:solidFill>
              </a:ln>
            </p:spPr>
            <p:txBody>
              <a:bodyPr/>
              <a:lstStyle/>
              <a:p>
                <a:r>
                  <a:rPr lang="zh-CN" altLang="en-US">
                    <a:noFill/>
                  </a:rPr>
                  <a:t> </a:t>
                </a:r>
              </a:p>
            </p:txBody>
          </p:sp>
        </mc:Fallback>
      </mc:AlternateContent>
      <p:sp>
        <p:nvSpPr>
          <p:cNvPr id="291" name="文本框 290">
            <a:extLst>
              <a:ext uri="{FF2B5EF4-FFF2-40B4-BE49-F238E27FC236}">
                <a16:creationId xmlns:a16="http://schemas.microsoft.com/office/drawing/2014/main" id="{AE1D2E07-03A9-4AC8-A20D-F3FC6856F73B}"/>
              </a:ext>
            </a:extLst>
          </p:cNvPr>
          <p:cNvSpPr txBox="1"/>
          <p:nvPr/>
        </p:nvSpPr>
        <p:spPr>
          <a:xfrm>
            <a:off x="10179585" y="5223648"/>
            <a:ext cx="967903" cy="202812"/>
          </a:xfrm>
          <a:prstGeom prst="rect">
            <a:avLst/>
          </a:prstGeom>
          <a:noFill/>
        </p:spPr>
        <p:txBody>
          <a:bodyPr wrap="square">
            <a:spAutoFit/>
          </a:bodyPr>
          <a:lstStyle>
            <a:defPPr>
              <a:defRPr lang="zh-CN"/>
            </a:defPPr>
            <a:lvl1pPr algn="ctr">
              <a:defRPr sz="800"/>
            </a:lvl1pPr>
          </a:lstStyle>
          <a:p>
            <a:r>
              <a:rPr lang="en-US" altLang="zh-CN" sz="718" b="1" dirty="0">
                <a:latin typeface="Times New Roman" panose="02020603050405020304" pitchFamily="18" charset="0"/>
                <a:cs typeface="Times New Roman" panose="02020603050405020304" pitchFamily="18" charset="0"/>
              </a:rPr>
              <a:t>Element Product</a:t>
            </a:r>
            <a:endParaRPr lang="zh-CN" altLang="en-US" sz="718" b="1" dirty="0">
              <a:latin typeface="Times New Roman" panose="02020603050405020304" pitchFamily="18" charset="0"/>
              <a:cs typeface="Times New Roman" panose="02020603050405020304" pitchFamily="18" charset="0"/>
            </a:endParaRPr>
          </a:p>
        </p:txBody>
      </p:sp>
      <p:sp>
        <p:nvSpPr>
          <p:cNvPr id="292" name="文本框 291">
            <a:extLst>
              <a:ext uri="{FF2B5EF4-FFF2-40B4-BE49-F238E27FC236}">
                <a16:creationId xmlns:a16="http://schemas.microsoft.com/office/drawing/2014/main" id="{C7DB7938-09D3-4029-9A26-E1FAFAE3AE59}"/>
              </a:ext>
            </a:extLst>
          </p:cNvPr>
          <p:cNvSpPr txBox="1"/>
          <p:nvPr/>
        </p:nvSpPr>
        <p:spPr>
          <a:xfrm>
            <a:off x="11039358" y="5222812"/>
            <a:ext cx="1086043" cy="202812"/>
          </a:xfrm>
          <a:prstGeom prst="rect">
            <a:avLst/>
          </a:prstGeom>
          <a:noFill/>
        </p:spPr>
        <p:txBody>
          <a:bodyPr wrap="square">
            <a:spAutoFit/>
          </a:bodyPr>
          <a:lstStyle>
            <a:defPPr>
              <a:defRPr lang="zh-CN"/>
            </a:defPPr>
            <a:lvl1pPr algn="ctr">
              <a:defRPr sz="800"/>
            </a:lvl1pPr>
          </a:lstStyle>
          <a:p>
            <a:r>
              <a:rPr lang="en-US" altLang="zh-CN" sz="718" b="1" dirty="0">
                <a:latin typeface="Times New Roman" panose="02020603050405020304" pitchFamily="18" charset="0"/>
                <a:cs typeface="Times New Roman" panose="02020603050405020304" pitchFamily="18" charset="0"/>
              </a:rPr>
              <a:t>Element Addition</a:t>
            </a:r>
            <a:endParaRPr lang="zh-CN" altLang="en-US" sz="718" b="1" dirty="0">
              <a:latin typeface="Times New Roman" panose="02020603050405020304" pitchFamily="18" charset="0"/>
              <a:cs typeface="Times New Roman" panose="02020603050405020304" pitchFamily="18" charset="0"/>
            </a:endParaRPr>
          </a:p>
        </p:txBody>
      </p:sp>
      <p:sp>
        <p:nvSpPr>
          <p:cNvPr id="293" name="矩形: 圆角 292">
            <a:extLst>
              <a:ext uri="{FF2B5EF4-FFF2-40B4-BE49-F238E27FC236}">
                <a16:creationId xmlns:a16="http://schemas.microsoft.com/office/drawing/2014/main" id="{91452900-D120-4D02-970B-1B3DA4AB2A52}"/>
              </a:ext>
            </a:extLst>
          </p:cNvPr>
          <p:cNvSpPr/>
          <p:nvPr/>
        </p:nvSpPr>
        <p:spPr>
          <a:xfrm>
            <a:off x="8269945" y="4662886"/>
            <a:ext cx="325571" cy="108000"/>
          </a:xfrm>
          <a:prstGeom prst="roundRect">
            <a:avLst/>
          </a:prstGeom>
          <a:solidFill>
            <a:schemeClr val="accent2">
              <a:lumMod val="60000"/>
              <a:lumOff val="40000"/>
            </a:schemeClr>
          </a:solidFill>
          <a:ln>
            <a:solidFill>
              <a:schemeClr val="accent2">
                <a:lumMod val="40000"/>
                <a:lumOff val="60000"/>
              </a:schemeClr>
            </a:solidFill>
          </a:ln>
          <a:scene3d>
            <a:camera prst="orthographicFront">
              <a:rot lat="0" lon="0" rev="5400000"/>
            </a:camera>
            <a:lightRig rig="threePt" dir="t"/>
          </a:scene3d>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638" b="1" dirty="0">
                <a:solidFill>
                  <a:schemeClr val="tx1"/>
                </a:solidFill>
                <a:latin typeface="Times New Roman" panose="02020603050405020304" pitchFamily="18" charset="0"/>
                <a:cs typeface="Times New Roman" panose="02020603050405020304" pitchFamily="18" charset="0"/>
              </a:rPr>
              <a:t>Sigmoid</a:t>
            </a:r>
          </a:p>
        </p:txBody>
      </p:sp>
      <p:grpSp>
        <p:nvGrpSpPr>
          <p:cNvPr id="294" name="组合 293">
            <a:extLst>
              <a:ext uri="{FF2B5EF4-FFF2-40B4-BE49-F238E27FC236}">
                <a16:creationId xmlns:a16="http://schemas.microsoft.com/office/drawing/2014/main" id="{8D1FD974-44F8-4EFC-BC75-47EFED5B14CA}"/>
              </a:ext>
            </a:extLst>
          </p:cNvPr>
          <p:cNvGrpSpPr/>
          <p:nvPr/>
        </p:nvGrpSpPr>
        <p:grpSpPr>
          <a:xfrm>
            <a:off x="7022610" y="4321328"/>
            <a:ext cx="193859" cy="479613"/>
            <a:chOff x="3852000" y="4212000"/>
            <a:chExt cx="193859" cy="479613"/>
          </a:xfrm>
        </p:grpSpPr>
        <p:sp>
          <p:nvSpPr>
            <p:cNvPr id="295" name="矩形 294">
              <a:extLst>
                <a:ext uri="{FF2B5EF4-FFF2-40B4-BE49-F238E27FC236}">
                  <a16:creationId xmlns:a16="http://schemas.microsoft.com/office/drawing/2014/main" id="{25157E28-8F76-453B-9DB4-94E928DE737A}"/>
                </a:ext>
              </a:extLst>
            </p:cNvPr>
            <p:cNvSpPr/>
            <p:nvPr/>
          </p:nvSpPr>
          <p:spPr>
            <a:xfrm>
              <a:off x="3852000" y="4212000"/>
              <a:ext cx="85859" cy="371613"/>
            </a:xfrm>
            <a:prstGeom prst="rect">
              <a:avLst/>
            </a:prstGeom>
            <a:solidFill>
              <a:srgbClr val="FFD966"/>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96" name="矩形 295">
              <a:extLst>
                <a:ext uri="{FF2B5EF4-FFF2-40B4-BE49-F238E27FC236}">
                  <a16:creationId xmlns:a16="http://schemas.microsoft.com/office/drawing/2014/main" id="{5DB2E5D1-FBAF-42D8-8427-7D6748AB7F5C}"/>
                </a:ext>
              </a:extLst>
            </p:cNvPr>
            <p:cNvSpPr/>
            <p:nvPr/>
          </p:nvSpPr>
          <p:spPr>
            <a:xfrm>
              <a:off x="3888000" y="4248000"/>
              <a:ext cx="85859" cy="371613"/>
            </a:xfrm>
            <a:prstGeom prst="rect">
              <a:avLst/>
            </a:prstGeom>
            <a:solidFill>
              <a:srgbClr val="FFD966"/>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sp>
          <p:nvSpPr>
            <p:cNvPr id="297" name="矩形 296">
              <a:extLst>
                <a:ext uri="{FF2B5EF4-FFF2-40B4-BE49-F238E27FC236}">
                  <a16:creationId xmlns:a16="http://schemas.microsoft.com/office/drawing/2014/main" id="{91DD5F36-B9D2-464A-961D-5F0D2E52052F}"/>
                </a:ext>
              </a:extLst>
            </p:cNvPr>
            <p:cNvSpPr/>
            <p:nvPr/>
          </p:nvSpPr>
          <p:spPr>
            <a:xfrm>
              <a:off x="3924000" y="4284000"/>
              <a:ext cx="85859" cy="371613"/>
            </a:xfrm>
            <a:prstGeom prst="rect">
              <a:avLst/>
            </a:prstGeom>
            <a:solidFill>
              <a:srgbClr val="FFD966"/>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298" name="矩形 297">
              <a:extLst>
                <a:ext uri="{FF2B5EF4-FFF2-40B4-BE49-F238E27FC236}">
                  <a16:creationId xmlns:a16="http://schemas.microsoft.com/office/drawing/2014/main" id="{D98540BA-131D-4323-93F5-65EB9178B10D}"/>
                </a:ext>
              </a:extLst>
            </p:cNvPr>
            <p:cNvSpPr/>
            <p:nvPr/>
          </p:nvSpPr>
          <p:spPr>
            <a:xfrm>
              <a:off x="3960000" y="4320000"/>
              <a:ext cx="85859" cy="371613"/>
            </a:xfrm>
            <a:prstGeom prst="rect">
              <a:avLst/>
            </a:prstGeom>
            <a:solidFill>
              <a:srgbClr val="FFD966"/>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grpSp>
      <p:grpSp>
        <p:nvGrpSpPr>
          <p:cNvPr id="299" name="组合 298">
            <a:extLst>
              <a:ext uri="{FF2B5EF4-FFF2-40B4-BE49-F238E27FC236}">
                <a16:creationId xmlns:a16="http://schemas.microsoft.com/office/drawing/2014/main" id="{D1781669-1CE4-4E99-8E15-1E512BEDB4AD}"/>
              </a:ext>
            </a:extLst>
          </p:cNvPr>
          <p:cNvGrpSpPr/>
          <p:nvPr/>
        </p:nvGrpSpPr>
        <p:grpSpPr>
          <a:xfrm>
            <a:off x="7016174" y="4835726"/>
            <a:ext cx="193859" cy="479613"/>
            <a:chOff x="3852000" y="4212000"/>
            <a:chExt cx="193859" cy="479613"/>
          </a:xfrm>
        </p:grpSpPr>
        <p:sp>
          <p:nvSpPr>
            <p:cNvPr id="300" name="矩形 299">
              <a:extLst>
                <a:ext uri="{FF2B5EF4-FFF2-40B4-BE49-F238E27FC236}">
                  <a16:creationId xmlns:a16="http://schemas.microsoft.com/office/drawing/2014/main" id="{E48815D9-557E-4E7E-8F2F-000F1C7E2197}"/>
                </a:ext>
              </a:extLst>
            </p:cNvPr>
            <p:cNvSpPr/>
            <p:nvPr/>
          </p:nvSpPr>
          <p:spPr>
            <a:xfrm>
              <a:off x="3852000" y="4212000"/>
              <a:ext cx="85859" cy="371613"/>
            </a:xfrm>
            <a:prstGeom prst="rect">
              <a:avLst/>
            </a:prstGeom>
            <a:solidFill>
              <a:srgbClr val="FFD966"/>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301" name="矩形 300">
              <a:extLst>
                <a:ext uri="{FF2B5EF4-FFF2-40B4-BE49-F238E27FC236}">
                  <a16:creationId xmlns:a16="http://schemas.microsoft.com/office/drawing/2014/main" id="{B9E2E05A-CA9D-4365-9E6B-67355A0AE972}"/>
                </a:ext>
              </a:extLst>
            </p:cNvPr>
            <p:cNvSpPr/>
            <p:nvPr/>
          </p:nvSpPr>
          <p:spPr>
            <a:xfrm>
              <a:off x="3888000" y="4248000"/>
              <a:ext cx="85859" cy="371613"/>
            </a:xfrm>
            <a:prstGeom prst="rect">
              <a:avLst/>
            </a:prstGeom>
            <a:solidFill>
              <a:srgbClr val="FFD966"/>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sp>
          <p:nvSpPr>
            <p:cNvPr id="302" name="矩形 301">
              <a:extLst>
                <a:ext uri="{FF2B5EF4-FFF2-40B4-BE49-F238E27FC236}">
                  <a16:creationId xmlns:a16="http://schemas.microsoft.com/office/drawing/2014/main" id="{6120DDD0-56FD-4BDB-A030-73A53F5A934A}"/>
                </a:ext>
              </a:extLst>
            </p:cNvPr>
            <p:cNvSpPr/>
            <p:nvPr/>
          </p:nvSpPr>
          <p:spPr>
            <a:xfrm>
              <a:off x="3924000" y="4284000"/>
              <a:ext cx="85859" cy="371613"/>
            </a:xfrm>
            <a:prstGeom prst="rect">
              <a:avLst/>
            </a:prstGeom>
            <a:solidFill>
              <a:srgbClr val="FFD966"/>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303" name="矩形 302">
              <a:extLst>
                <a:ext uri="{FF2B5EF4-FFF2-40B4-BE49-F238E27FC236}">
                  <a16:creationId xmlns:a16="http://schemas.microsoft.com/office/drawing/2014/main" id="{2D877BF7-9A8A-401F-96F1-1EE809346158}"/>
                </a:ext>
              </a:extLst>
            </p:cNvPr>
            <p:cNvSpPr/>
            <p:nvPr/>
          </p:nvSpPr>
          <p:spPr>
            <a:xfrm>
              <a:off x="3960000" y="4320000"/>
              <a:ext cx="85859" cy="371613"/>
            </a:xfrm>
            <a:prstGeom prst="rect">
              <a:avLst/>
            </a:prstGeom>
            <a:solidFill>
              <a:srgbClr val="FFD966"/>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grpSp>
      <p:grpSp>
        <p:nvGrpSpPr>
          <p:cNvPr id="304" name="组合 303">
            <a:extLst>
              <a:ext uri="{FF2B5EF4-FFF2-40B4-BE49-F238E27FC236}">
                <a16:creationId xmlns:a16="http://schemas.microsoft.com/office/drawing/2014/main" id="{1D51FED1-75A0-4A75-A8D4-C8E37FC78D3A}"/>
              </a:ext>
            </a:extLst>
          </p:cNvPr>
          <p:cNvGrpSpPr/>
          <p:nvPr/>
        </p:nvGrpSpPr>
        <p:grpSpPr>
          <a:xfrm>
            <a:off x="9619852" y="4472900"/>
            <a:ext cx="204899" cy="588158"/>
            <a:chOff x="644032" y="3980387"/>
            <a:chExt cx="192752" cy="553289"/>
          </a:xfrm>
          <a:solidFill>
            <a:srgbClr val="F4B183"/>
          </a:solidFill>
        </p:grpSpPr>
        <p:sp>
          <p:nvSpPr>
            <p:cNvPr id="305" name="矩形 304">
              <a:extLst>
                <a:ext uri="{FF2B5EF4-FFF2-40B4-BE49-F238E27FC236}">
                  <a16:creationId xmlns:a16="http://schemas.microsoft.com/office/drawing/2014/main" id="{5F58AB2C-3598-4919-B3CE-ACE75128C74D}"/>
                </a:ext>
              </a:extLst>
            </p:cNvPr>
            <p:cNvSpPr/>
            <p:nvPr/>
          </p:nvSpPr>
          <p:spPr>
            <a:xfrm>
              <a:off x="644032" y="3980387"/>
              <a:ext cx="80769" cy="453625"/>
            </a:xfrm>
            <a:prstGeom prst="rect">
              <a:avLst/>
            </a:prstGeom>
            <a:grp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306" name="矩形 305">
              <a:extLst>
                <a:ext uri="{FF2B5EF4-FFF2-40B4-BE49-F238E27FC236}">
                  <a16:creationId xmlns:a16="http://schemas.microsoft.com/office/drawing/2014/main" id="{75A63423-88C3-403F-9CE5-556E174CCFD6}"/>
                </a:ext>
              </a:extLst>
            </p:cNvPr>
            <p:cNvSpPr/>
            <p:nvPr/>
          </p:nvSpPr>
          <p:spPr>
            <a:xfrm>
              <a:off x="682099" y="4013609"/>
              <a:ext cx="80769" cy="453625"/>
            </a:xfrm>
            <a:prstGeom prst="rect">
              <a:avLst/>
            </a:prstGeom>
            <a:grp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sp>
          <p:nvSpPr>
            <p:cNvPr id="307" name="矩形 306">
              <a:extLst>
                <a:ext uri="{FF2B5EF4-FFF2-40B4-BE49-F238E27FC236}">
                  <a16:creationId xmlns:a16="http://schemas.microsoft.com/office/drawing/2014/main" id="{1951B758-78CC-4108-92D3-B7D07EFECD62}"/>
                </a:ext>
              </a:extLst>
            </p:cNvPr>
            <p:cNvSpPr/>
            <p:nvPr/>
          </p:nvSpPr>
          <p:spPr>
            <a:xfrm>
              <a:off x="717948" y="4046830"/>
              <a:ext cx="80769" cy="453625"/>
            </a:xfrm>
            <a:prstGeom prst="rect">
              <a:avLst/>
            </a:prstGeom>
            <a:grp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a:p>
          </p:txBody>
        </p:sp>
        <p:sp>
          <p:nvSpPr>
            <p:cNvPr id="308" name="矩形 307">
              <a:extLst>
                <a:ext uri="{FF2B5EF4-FFF2-40B4-BE49-F238E27FC236}">
                  <a16:creationId xmlns:a16="http://schemas.microsoft.com/office/drawing/2014/main" id="{5385CFB4-1A73-4D0C-BDA1-C42DA5B2A406}"/>
                </a:ext>
              </a:extLst>
            </p:cNvPr>
            <p:cNvSpPr/>
            <p:nvPr/>
          </p:nvSpPr>
          <p:spPr>
            <a:xfrm>
              <a:off x="756015" y="4080051"/>
              <a:ext cx="80769" cy="453625"/>
            </a:xfrm>
            <a:prstGeom prst="rect">
              <a:avLst/>
            </a:prstGeom>
            <a:grp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sz="1435" dirty="0"/>
            </a:p>
          </p:txBody>
        </p:sp>
      </p:grpSp>
      <p:sp>
        <p:nvSpPr>
          <p:cNvPr id="309" name="箭头: 圆角右 248">
            <a:extLst>
              <a:ext uri="{FF2B5EF4-FFF2-40B4-BE49-F238E27FC236}">
                <a16:creationId xmlns:a16="http://schemas.microsoft.com/office/drawing/2014/main" id="{F9C38ACC-96C8-4364-9957-5244EAF96B47}"/>
              </a:ext>
            </a:extLst>
          </p:cNvPr>
          <p:cNvSpPr/>
          <p:nvPr/>
        </p:nvSpPr>
        <p:spPr>
          <a:xfrm rot="10800000" flipV="1">
            <a:off x="8052139" y="3790162"/>
            <a:ext cx="1628374" cy="654054"/>
          </a:xfrm>
          <a:custGeom>
            <a:avLst/>
            <a:gdLst>
              <a:gd name="connsiteX0" fmla="*/ 0 w 1642139"/>
              <a:gd name="connsiteY0" fmla="*/ 487457 h 487457"/>
              <a:gd name="connsiteX1" fmla="*/ 0 w 1642139"/>
              <a:gd name="connsiteY1" fmla="*/ 181059 h 487457"/>
              <a:gd name="connsiteX2" fmla="*/ 153334 w 1642139"/>
              <a:gd name="connsiteY2" fmla="*/ 27725 h 487457"/>
              <a:gd name="connsiteX3" fmla="*/ 1512597 w 1642139"/>
              <a:gd name="connsiteY3" fmla="*/ 27724 h 487457"/>
              <a:gd name="connsiteX4" fmla="*/ 1512597 w 1642139"/>
              <a:gd name="connsiteY4" fmla="*/ 0 h 487457"/>
              <a:gd name="connsiteX5" fmla="*/ 1642139 w 1642139"/>
              <a:gd name="connsiteY5" fmla="*/ 48668 h 487457"/>
              <a:gd name="connsiteX6" fmla="*/ 1512597 w 1642139"/>
              <a:gd name="connsiteY6" fmla="*/ 97335 h 487457"/>
              <a:gd name="connsiteX7" fmla="*/ 1512597 w 1642139"/>
              <a:gd name="connsiteY7" fmla="*/ 69611 h 487457"/>
              <a:gd name="connsiteX8" fmla="*/ 153334 w 1642139"/>
              <a:gd name="connsiteY8" fmla="*/ 69611 h 487457"/>
              <a:gd name="connsiteX9" fmla="*/ 41887 w 1642139"/>
              <a:gd name="connsiteY9" fmla="*/ 181058 h 487457"/>
              <a:gd name="connsiteX10" fmla="*/ 41887 w 1642139"/>
              <a:gd name="connsiteY10" fmla="*/ 487457 h 487457"/>
              <a:gd name="connsiteX11" fmla="*/ 0 w 1642139"/>
              <a:gd name="connsiteY11" fmla="*/ 487457 h 487457"/>
              <a:gd name="connsiteX0" fmla="*/ 0 w 1642139"/>
              <a:gd name="connsiteY0" fmla="*/ 487457 h 487457"/>
              <a:gd name="connsiteX1" fmla="*/ 0 w 1642139"/>
              <a:gd name="connsiteY1" fmla="*/ 181059 h 487457"/>
              <a:gd name="connsiteX2" fmla="*/ 153334 w 1642139"/>
              <a:gd name="connsiteY2" fmla="*/ 27725 h 487457"/>
              <a:gd name="connsiteX3" fmla="*/ 1512597 w 1642139"/>
              <a:gd name="connsiteY3" fmla="*/ 27724 h 487457"/>
              <a:gd name="connsiteX4" fmla="*/ 1512597 w 1642139"/>
              <a:gd name="connsiteY4" fmla="*/ 0 h 487457"/>
              <a:gd name="connsiteX5" fmla="*/ 1642139 w 1642139"/>
              <a:gd name="connsiteY5" fmla="*/ 48668 h 487457"/>
              <a:gd name="connsiteX6" fmla="*/ 1512597 w 1642139"/>
              <a:gd name="connsiteY6" fmla="*/ 97335 h 487457"/>
              <a:gd name="connsiteX7" fmla="*/ 1512597 w 1642139"/>
              <a:gd name="connsiteY7" fmla="*/ 69611 h 487457"/>
              <a:gd name="connsiteX8" fmla="*/ 1315048 w 1642139"/>
              <a:gd name="connsiteY8" fmla="*/ 68948 h 487457"/>
              <a:gd name="connsiteX9" fmla="*/ 153334 w 1642139"/>
              <a:gd name="connsiteY9" fmla="*/ 69611 h 487457"/>
              <a:gd name="connsiteX10" fmla="*/ 41887 w 1642139"/>
              <a:gd name="connsiteY10" fmla="*/ 181058 h 487457"/>
              <a:gd name="connsiteX11" fmla="*/ 41887 w 1642139"/>
              <a:gd name="connsiteY11" fmla="*/ 487457 h 487457"/>
              <a:gd name="connsiteX12" fmla="*/ 0 w 1642139"/>
              <a:gd name="connsiteY12" fmla="*/ 487457 h 487457"/>
              <a:gd name="connsiteX0" fmla="*/ 0 w 1642139"/>
              <a:gd name="connsiteY0" fmla="*/ 487457 h 487457"/>
              <a:gd name="connsiteX1" fmla="*/ 0 w 1642139"/>
              <a:gd name="connsiteY1" fmla="*/ 181059 h 487457"/>
              <a:gd name="connsiteX2" fmla="*/ 153334 w 1642139"/>
              <a:gd name="connsiteY2" fmla="*/ 27725 h 487457"/>
              <a:gd name="connsiteX3" fmla="*/ 1259803 w 1642139"/>
              <a:gd name="connsiteY3" fmla="*/ 27038 h 487457"/>
              <a:gd name="connsiteX4" fmla="*/ 1512597 w 1642139"/>
              <a:gd name="connsiteY4" fmla="*/ 27724 h 487457"/>
              <a:gd name="connsiteX5" fmla="*/ 1512597 w 1642139"/>
              <a:gd name="connsiteY5" fmla="*/ 0 h 487457"/>
              <a:gd name="connsiteX6" fmla="*/ 1642139 w 1642139"/>
              <a:gd name="connsiteY6" fmla="*/ 48668 h 487457"/>
              <a:gd name="connsiteX7" fmla="*/ 1512597 w 1642139"/>
              <a:gd name="connsiteY7" fmla="*/ 97335 h 487457"/>
              <a:gd name="connsiteX8" fmla="*/ 1512597 w 1642139"/>
              <a:gd name="connsiteY8" fmla="*/ 69611 h 487457"/>
              <a:gd name="connsiteX9" fmla="*/ 1315048 w 1642139"/>
              <a:gd name="connsiteY9" fmla="*/ 68948 h 487457"/>
              <a:gd name="connsiteX10" fmla="*/ 153334 w 1642139"/>
              <a:gd name="connsiteY10" fmla="*/ 69611 h 487457"/>
              <a:gd name="connsiteX11" fmla="*/ 41887 w 1642139"/>
              <a:gd name="connsiteY11" fmla="*/ 181058 h 487457"/>
              <a:gd name="connsiteX12" fmla="*/ 41887 w 1642139"/>
              <a:gd name="connsiteY12" fmla="*/ 487457 h 487457"/>
              <a:gd name="connsiteX13" fmla="*/ 0 w 1642139"/>
              <a:gd name="connsiteY13" fmla="*/ 487457 h 487457"/>
              <a:gd name="connsiteX0" fmla="*/ 0 w 1642139"/>
              <a:gd name="connsiteY0" fmla="*/ 611282 h 611282"/>
              <a:gd name="connsiteX1" fmla="*/ 0 w 1642139"/>
              <a:gd name="connsiteY1" fmla="*/ 304884 h 611282"/>
              <a:gd name="connsiteX2" fmla="*/ 153334 w 1642139"/>
              <a:gd name="connsiteY2" fmla="*/ 151550 h 611282"/>
              <a:gd name="connsiteX3" fmla="*/ 1259803 w 1642139"/>
              <a:gd name="connsiteY3" fmla="*/ 150863 h 611282"/>
              <a:gd name="connsiteX4" fmla="*/ 1512597 w 1642139"/>
              <a:gd name="connsiteY4" fmla="*/ 151549 h 611282"/>
              <a:gd name="connsiteX5" fmla="*/ 1154457 w 1642139"/>
              <a:gd name="connsiteY5" fmla="*/ 0 h 611282"/>
              <a:gd name="connsiteX6" fmla="*/ 1642139 w 1642139"/>
              <a:gd name="connsiteY6" fmla="*/ 172493 h 611282"/>
              <a:gd name="connsiteX7" fmla="*/ 1512597 w 1642139"/>
              <a:gd name="connsiteY7" fmla="*/ 221160 h 611282"/>
              <a:gd name="connsiteX8" fmla="*/ 1512597 w 1642139"/>
              <a:gd name="connsiteY8" fmla="*/ 193436 h 611282"/>
              <a:gd name="connsiteX9" fmla="*/ 1315048 w 1642139"/>
              <a:gd name="connsiteY9" fmla="*/ 192773 h 611282"/>
              <a:gd name="connsiteX10" fmla="*/ 153334 w 1642139"/>
              <a:gd name="connsiteY10" fmla="*/ 193436 h 611282"/>
              <a:gd name="connsiteX11" fmla="*/ 41887 w 1642139"/>
              <a:gd name="connsiteY11" fmla="*/ 304883 h 611282"/>
              <a:gd name="connsiteX12" fmla="*/ 41887 w 1642139"/>
              <a:gd name="connsiteY12" fmla="*/ 611282 h 611282"/>
              <a:gd name="connsiteX13" fmla="*/ 0 w 1642139"/>
              <a:gd name="connsiteY13" fmla="*/ 611282 h 611282"/>
              <a:gd name="connsiteX0" fmla="*/ 0 w 1512597"/>
              <a:gd name="connsiteY0" fmla="*/ 650244 h 650244"/>
              <a:gd name="connsiteX1" fmla="*/ 0 w 1512597"/>
              <a:gd name="connsiteY1" fmla="*/ 343846 h 650244"/>
              <a:gd name="connsiteX2" fmla="*/ 153334 w 1512597"/>
              <a:gd name="connsiteY2" fmla="*/ 190512 h 650244"/>
              <a:gd name="connsiteX3" fmla="*/ 1259803 w 1512597"/>
              <a:gd name="connsiteY3" fmla="*/ 189825 h 650244"/>
              <a:gd name="connsiteX4" fmla="*/ 1512597 w 1512597"/>
              <a:gd name="connsiteY4" fmla="*/ 190511 h 650244"/>
              <a:gd name="connsiteX5" fmla="*/ 1154457 w 1512597"/>
              <a:gd name="connsiteY5" fmla="*/ 38962 h 650244"/>
              <a:gd name="connsiteX6" fmla="*/ 1221134 w 1512597"/>
              <a:gd name="connsiteY6" fmla="*/ 0 h 650244"/>
              <a:gd name="connsiteX7" fmla="*/ 1512597 w 1512597"/>
              <a:gd name="connsiteY7" fmla="*/ 260122 h 650244"/>
              <a:gd name="connsiteX8" fmla="*/ 1512597 w 1512597"/>
              <a:gd name="connsiteY8" fmla="*/ 232398 h 650244"/>
              <a:gd name="connsiteX9" fmla="*/ 1315048 w 1512597"/>
              <a:gd name="connsiteY9" fmla="*/ 231735 h 650244"/>
              <a:gd name="connsiteX10" fmla="*/ 153334 w 1512597"/>
              <a:gd name="connsiteY10" fmla="*/ 232398 h 650244"/>
              <a:gd name="connsiteX11" fmla="*/ 41887 w 1512597"/>
              <a:gd name="connsiteY11" fmla="*/ 343845 h 650244"/>
              <a:gd name="connsiteX12" fmla="*/ 41887 w 1512597"/>
              <a:gd name="connsiteY12" fmla="*/ 650244 h 650244"/>
              <a:gd name="connsiteX13" fmla="*/ 0 w 1512597"/>
              <a:gd name="connsiteY13" fmla="*/ 650244 h 650244"/>
              <a:gd name="connsiteX0" fmla="*/ 0 w 1512597"/>
              <a:gd name="connsiteY0" fmla="*/ 650244 h 650244"/>
              <a:gd name="connsiteX1" fmla="*/ 0 w 1512597"/>
              <a:gd name="connsiteY1" fmla="*/ 343846 h 650244"/>
              <a:gd name="connsiteX2" fmla="*/ 153334 w 1512597"/>
              <a:gd name="connsiteY2" fmla="*/ 190512 h 650244"/>
              <a:gd name="connsiteX3" fmla="*/ 1259803 w 1512597"/>
              <a:gd name="connsiteY3" fmla="*/ 189825 h 650244"/>
              <a:gd name="connsiteX4" fmla="*/ 1226847 w 1512597"/>
              <a:gd name="connsiteY4" fmla="*/ 60971 h 650244"/>
              <a:gd name="connsiteX5" fmla="*/ 1154457 w 1512597"/>
              <a:gd name="connsiteY5" fmla="*/ 38962 h 650244"/>
              <a:gd name="connsiteX6" fmla="*/ 1221134 w 1512597"/>
              <a:gd name="connsiteY6" fmla="*/ 0 h 650244"/>
              <a:gd name="connsiteX7" fmla="*/ 1512597 w 1512597"/>
              <a:gd name="connsiteY7" fmla="*/ 260122 h 650244"/>
              <a:gd name="connsiteX8" fmla="*/ 1512597 w 1512597"/>
              <a:gd name="connsiteY8" fmla="*/ 232398 h 650244"/>
              <a:gd name="connsiteX9" fmla="*/ 1315048 w 1512597"/>
              <a:gd name="connsiteY9" fmla="*/ 231735 h 650244"/>
              <a:gd name="connsiteX10" fmla="*/ 153334 w 1512597"/>
              <a:gd name="connsiteY10" fmla="*/ 232398 h 650244"/>
              <a:gd name="connsiteX11" fmla="*/ 41887 w 1512597"/>
              <a:gd name="connsiteY11" fmla="*/ 343845 h 650244"/>
              <a:gd name="connsiteX12" fmla="*/ 41887 w 1512597"/>
              <a:gd name="connsiteY12" fmla="*/ 650244 h 650244"/>
              <a:gd name="connsiteX13" fmla="*/ 0 w 1512597"/>
              <a:gd name="connsiteY13" fmla="*/ 650244 h 650244"/>
              <a:gd name="connsiteX0" fmla="*/ 0 w 1512597"/>
              <a:gd name="connsiteY0" fmla="*/ 650244 h 650244"/>
              <a:gd name="connsiteX1" fmla="*/ 0 w 1512597"/>
              <a:gd name="connsiteY1" fmla="*/ 343846 h 650244"/>
              <a:gd name="connsiteX2" fmla="*/ 153334 w 1512597"/>
              <a:gd name="connsiteY2" fmla="*/ 190512 h 650244"/>
              <a:gd name="connsiteX3" fmla="*/ 1259803 w 1512597"/>
              <a:gd name="connsiteY3" fmla="*/ 189825 h 650244"/>
              <a:gd name="connsiteX4" fmla="*/ 1226847 w 1512597"/>
              <a:gd name="connsiteY4" fmla="*/ 60971 h 650244"/>
              <a:gd name="connsiteX5" fmla="*/ 1154457 w 1512597"/>
              <a:gd name="connsiteY5" fmla="*/ 38962 h 650244"/>
              <a:gd name="connsiteX6" fmla="*/ 1221134 w 1512597"/>
              <a:gd name="connsiteY6" fmla="*/ 0 h 650244"/>
              <a:gd name="connsiteX7" fmla="*/ 1512597 w 1512597"/>
              <a:gd name="connsiteY7" fmla="*/ 260122 h 650244"/>
              <a:gd name="connsiteX8" fmla="*/ 1272567 w 1512597"/>
              <a:gd name="connsiteY8" fmla="*/ 83808 h 650244"/>
              <a:gd name="connsiteX9" fmla="*/ 1315048 w 1512597"/>
              <a:gd name="connsiteY9" fmla="*/ 231735 h 650244"/>
              <a:gd name="connsiteX10" fmla="*/ 153334 w 1512597"/>
              <a:gd name="connsiteY10" fmla="*/ 232398 h 650244"/>
              <a:gd name="connsiteX11" fmla="*/ 41887 w 1512597"/>
              <a:gd name="connsiteY11" fmla="*/ 343845 h 650244"/>
              <a:gd name="connsiteX12" fmla="*/ 41887 w 1512597"/>
              <a:gd name="connsiteY12" fmla="*/ 650244 h 650244"/>
              <a:gd name="connsiteX13" fmla="*/ 0 w 1512597"/>
              <a:gd name="connsiteY13" fmla="*/ 650244 h 650244"/>
              <a:gd name="connsiteX0" fmla="*/ 0 w 1352577"/>
              <a:gd name="connsiteY0" fmla="*/ 650244 h 650244"/>
              <a:gd name="connsiteX1" fmla="*/ 0 w 1352577"/>
              <a:gd name="connsiteY1" fmla="*/ 343846 h 650244"/>
              <a:gd name="connsiteX2" fmla="*/ 153334 w 1352577"/>
              <a:gd name="connsiteY2" fmla="*/ 190512 h 650244"/>
              <a:gd name="connsiteX3" fmla="*/ 1259803 w 1352577"/>
              <a:gd name="connsiteY3" fmla="*/ 189825 h 650244"/>
              <a:gd name="connsiteX4" fmla="*/ 1226847 w 1352577"/>
              <a:gd name="connsiteY4" fmla="*/ 60971 h 650244"/>
              <a:gd name="connsiteX5" fmla="*/ 1154457 w 1352577"/>
              <a:gd name="connsiteY5" fmla="*/ 38962 h 650244"/>
              <a:gd name="connsiteX6" fmla="*/ 1221134 w 1352577"/>
              <a:gd name="connsiteY6" fmla="*/ 0 h 650244"/>
              <a:gd name="connsiteX7" fmla="*/ 1352577 w 1352577"/>
              <a:gd name="connsiteY7" fmla="*/ 54382 h 650244"/>
              <a:gd name="connsiteX8" fmla="*/ 1272567 w 1352577"/>
              <a:gd name="connsiteY8" fmla="*/ 83808 h 650244"/>
              <a:gd name="connsiteX9" fmla="*/ 1315048 w 1352577"/>
              <a:gd name="connsiteY9" fmla="*/ 231735 h 650244"/>
              <a:gd name="connsiteX10" fmla="*/ 153334 w 1352577"/>
              <a:gd name="connsiteY10" fmla="*/ 232398 h 650244"/>
              <a:gd name="connsiteX11" fmla="*/ 41887 w 1352577"/>
              <a:gd name="connsiteY11" fmla="*/ 343845 h 650244"/>
              <a:gd name="connsiteX12" fmla="*/ 41887 w 1352577"/>
              <a:gd name="connsiteY12" fmla="*/ 650244 h 650244"/>
              <a:gd name="connsiteX13" fmla="*/ 0 w 1352577"/>
              <a:gd name="connsiteY13" fmla="*/ 650244 h 650244"/>
              <a:gd name="connsiteX0" fmla="*/ 0 w 1352577"/>
              <a:gd name="connsiteY0" fmla="*/ 650244 h 650244"/>
              <a:gd name="connsiteX1" fmla="*/ 0 w 1352577"/>
              <a:gd name="connsiteY1" fmla="*/ 343846 h 650244"/>
              <a:gd name="connsiteX2" fmla="*/ 153334 w 1352577"/>
              <a:gd name="connsiteY2" fmla="*/ 190512 h 650244"/>
              <a:gd name="connsiteX3" fmla="*/ 1259803 w 1352577"/>
              <a:gd name="connsiteY3" fmla="*/ 189825 h 650244"/>
              <a:gd name="connsiteX4" fmla="*/ 1226847 w 1352577"/>
              <a:gd name="connsiteY4" fmla="*/ 60971 h 650244"/>
              <a:gd name="connsiteX5" fmla="*/ 1154457 w 1352577"/>
              <a:gd name="connsiteY5" fmla="*/ 38962 h 650244"/>
              <a:gd name="connsiteX6" fmla="*/ 1221134 w 1352577"/>
              <a:gd name="connsiteY6" fmla="*/ 0 h 650244"/>
              <a:gd name="connsiteX7" fmla="*/ 1352577 w 1352577"/>
              <a:gd name="connsiteY7" fmla="*/ 54382 h 650244"/>
              <a:gd name="connsiteX8" fmla="*/ 1303047 w 1352577"/>
              <a:gd name="connsiteY8" fmla="*/ 78093 h 650244"/>
              <a:gd name="connsiteX9" fmla="*/ 1315048 w 1352577"/>
              <a:gd name="connsiteY9" fmla="*/ 231735 h 650244"/>
              <a:gd name="connsiteX10" fmla="*/ 153334 w 1352577"/>
              <a:gd name="connsiteY10" fmla="*/ 232398 h 650244"/>
              <a:gd name="connsiteX11" fmla="*/ 41887 w 1352577"/>
              <a:gd name="connsiteY11" fmla="*/ 343845 h 650244"/>
              <a:gd name="connsiteX12" fmla="*/ 41887 w 1352577"/>
              <a:gd name="connsiteY12" fmla="*/ 650244 h 650244"/>
              <a:gd name="connsiteX13" fmla="*/ 0 w 1352577"/>
              <a:gd name="connsiteY13" fmla="*/ 650244 h 650244"/>
              <a:gd name="connsiteX0" fmla="*/ 0 w 1352577"/>
              <a:gd name="connsiteY0" fmla="*/ 650244 h 650244"/>
              <a:gd name="connsiteX1" fmla="*/ 0 w 1352577"/>
              <a:gd name="connsiteY1" fmla="*/ 343846 h 650244"/>
              <a:gd name="connsiteX2" fmla="*/ 153334 w 1352577"/>
              <a:gd name="connsiteY2" fmla="*/ 190512 h 650244"/>
              <a:gd name="connsiteX3" fmla="*/ 1259803 w 1352577"/>
              <a:gd name="connsiteY3" fmla="*/ 189825 h 650244"/>
              <a:gd name="connsiteX4" fmla="*/ 1263042 w 1352577"/>
              <a:gd name="connsiteY4" fmla="*/ 70496 h 650244"/>
              <a:gd name="connsiteX5" fmla="*/ 1154457 w 1352577"/>
              <a:gd name="connsiteY5" fmla="*/ 38962 h 650244"/>
              <a:gd name="connsiteX6" fmla="*/ 1221134 w 1352577"/>
              <a:gd name="connsiteY6" fmla="*/ 0 h 650244"/>
              <a:gd name="connsiteX7" fmla="*/ 1352577 w 1352577"/>
              <a:gd name="connsiteY7" fmla="*/ 54382 h 650244"/>
              <a:gd name="connsiteX8" fmla="*/ 1303047 w 1352577"/>
              <a:gd name="connsiteY8" fmla="*/ 78093 h 650244"/>
              <a:gd name="connsiteX9" fmla="*/ 1315048 w 1352577"/>
              <a:gd name="connsiteY9" fmla="*/ 231735 h 650244"/>
              <a:gd name="connsiteX10" fmla="*/ 153334 w 1352577"/>
              <a:gd name="connsiteY10" fmla="*/ 232398 h 650244"/>
              <a:gd name="connsiteX11" fmla="*/ 41887 w 1352577"/>
              <a:gd name="connsiteY11" fmla="*/ 343845 h 650244"/>
              <a:gd name="connsiteX12" fmla="*/ 41887 w 1352577"/>
              <a:gd name="connsiteY12" fmla="*/ 650244 h 650244"/>
              <a:gd name="connsiteX13" fmla="*/ 0 w 1352577"/>
              <a:gd name="connsiteY13" fmla="*/ 650244 h 650244"/>
              <a:gd name="connsiteX0" fmla="*/ 0 w 1352577"/>
              <a:gd name="connsiteY0" fmla="*/ 650244 h 650244"/>
              <a:gd name="connsiteX1" fmla="*/ 0 w 1352577"/>
              <a:gd name="connsiteY1" fmla="*/ 343846 h 650244"/>
              <a:gd name="connsiteX2" fmla="*/ 153334 w 1352577"/>
              <a:gd name="connsiteY2" fmla="*/ 190512 h 650244"/>
              <a:gd name="connsiteX3" fmla="*/ 1259803 w 1352577"/>
              <a:gd name="connsiteY3" fmla="*/ 189825 h 650244"/>
              <a:gd name="connsiteX4" fmla="*/ 1263042 w 1352577"/>
              <a:gd name="connsiteY4" fmla="*/ 70496 h 650244"/>
              <a:gd name="connsiteX5" fmla="*/ 1154457 w 1352577"/>
              <a:gd name="connsiteY5" fmla="*/ 38962 h 650244"/>
              <a:gd name="connsiteX6" fmla="*/ 1221134 w 1352577"/>
              <a:gd name="connsiteY6" fmla="*/ 0 h 650244"/>
              <a:gd name="connsiteX7" fmla="*/ 1352577 w 1352577"/>
              <a:gd name="connsiteY7" fmla="*/ 54382 h 650244"/>
              <a:gd name="connsiteX8" fmla="*/ 1312572 w 1352577"/>
              <a:gd name="connsiteY8" fmla="*/ 72378 h 650244"/>
              <a:gd name="connsiteX9" fmla="*/ 1315048 w 1352577"/>
              <a:gd name="connsiteY9" fmla="*/ 231735 h 650244"/>
              <a:gd name="connsiteX10" fmla="*/ 153334 w 1352577"/>
              <a:gd name="connsiteY10" fmla="*/ 232398 h 650244"/>
              <a:gd name="connsiteX11" fmla="*/ 41887 w 1352577"/>
              <a:gd name="connsiteY11" fmla="*/ 343845 h 650244"/>
              <a:gd name="connsiteX12" fmla="*/ 41887 w 1352577"/>
              <a:gd name="connsiteY12" fmla="*/ 650244 h 650244"/>
              <a:gd name="connsiteX13" fmla="*/ 0 w 1352577"/>
              <a:gd name="connsiteY13" fmla="*/ 650244 h 650244"/>
              <a:gd name="connsiteX0" fmla="*/ 0 w 1352577"/>
              <a:gd name="connsiteY0" fmla="*/ 650244 h 650244"/>
              <a:gd name="connsiteX1" fmla="*/ 0 w 1352577"/>
              <a:gd name="connsiteY1" fmla="*/ 343846 h 650244"/>
              <a:gd name="connsiteX2" fmla="*/ 153334 w 1352577"/>
              <a:gd name="connsiteY2" fmla="*/ 190512 h 650244"/>
              <a:gd name="connsiteX3" fmla="*/ 1259803 w 1352577"/>
              <a:gd name="connsiteY3" fmla="*/ 189825 h 650244"/>
              <a:gd name="connsiteX4" fmla="*/ 1263042 w 1352577"/>
              <a:gd name="connsiteY4" fmla="*/ 70496 h 650244"/>
              <a:gd name="connsiteX5" fmla="*/ 1215417 w 1352577"/>
              <a:gd name="connsiteY5" fmla="*/ 69442 h 650244"/>
              <a:gd name="connsiteX6" fmla="*/ 1221134 w 1352577"/>
              <a:gd name="connsiteY6" fmla="*/ 0 h 650244"/>
              <a:gd name="connsiteX7" fmla="*/ 1352577 w 1352577"/>
              <a:gd name="connsiteY7" fmla="*/ 54382 h 650244"/>
              <a:gd name="connsiteX8" fmla="*/ 1312572 w 1352577"/>
              <a:gd name="connsiteY8" fmla="*/ 72378 h 650244"/>
              <a:gd name="connsiteX9" fmla="*/ 1315048 w 1352577"/>
              <a:gd name="connsiteY9" fmla="*/ 231735 h 650244"/>
              <a:gd name="connsiteX10" fmla="*/ 153334 w 1352577"/>
              <a:gd name="connsiteY10" fmla="*/ 232398 h 650244"/>
              <a:gd name="connsiteX11" fmla="*/ 41887 w 1352577"/>
              <a:gd name="connsiteY11" fmla="*/ 343845 h 650244"/>
              <a:gd name="connsiteX12" fmla="*/ 41887 w 1352577"/>
              <a:gd name="connsiteY12" fmla="*/ 650244 h 650244"/>
              <a:gd name="connsiteX13" fmla="*/ 0 w 1352577"/>
              <a:gd name="connsiteY13" fmla="*/ 650244 h 650244"/>
              <a:gd name="connsiteX0" fmla="*/ 0 w 1371627"/>
              <a:gd name="connsiteY0" fmla="*/ 650244 h 650244"/>
              <a:gd name="connsiteX1" fmla="*/ 0 w 1371627"/>
              <a:gd name="connsiteY1" fmla="*/ 343846 h 650244"/>
              <a:gd name="connsiteX2" fmla="*/ 153334 w 1371627"/>
              <a:gd name="connsiteY2" fmla="*/ 190512 h 650244"/>
              <a:gd name="connsiteX3" fmla="*/ 1259803 w 1371627"/>
              <a:gd name="connsiteY3" fmla="*/ 189825 h 650244"/>
              <a:gd name="connsiteX4" fmla="*/ 1263042 w 1371627"/>
              <a:gd name="connsiteY4" fmla="*/ 70496 h 650244"/>
              <a:gd name="connsiteX5" fmla="*/ 1215417 w 1371627"/>
              <a:gd name="connsiteY5" fmla="*/ 69442 h 650244"/>
              <a:gd name="connsiteX6" fmla="*/ 1221134 w 1371627"/>
              <a:gd name="connsiteY6" fmla="*/ 0 h 650244"/>
              <a:gd name="connsiteX7" fmla="*/ 1371627 w 1371627"/>
              <a:gd name="connsiteY7" fmla="*/ 77242 h 650244"/>
              <a:gd name="connsiteX8" fmla="*/ 1312572 w 1371627"/>
              <a:gd name="connsiteY8" fmla="*/ 72378 h 650244"/>
              <a:gd name="connsiteX9" fmla="*/ 1315048 w 1371627"/>
              <a:gd name="connsiteY9" fmla="*/ 231735 h 650244"/>
              <a:gd name="connsiteX10" fmla="*/ 153334 w 1371627"/>
              <a:gd name="connsiteY10" fmla="*/ 232398 h 650244"/>
              <a:gd name="connsiteX11" fmla="*/ 41887 w 1371627"/>
              <a:gd name="connsiteY11" fmla="*/ 343845 h 650244"/>
              <a:gd name="connsiteX12" fmla="*/ 41887 w 1371627"/>
              <a:gd name="connsiteY12" fmla="*/ 650244 h 650244"/>
              <a:gd name="connsiteX13" fmla="*/ 0 w 1371627"/>
              <a:gd name="connsiteY13" fmla="*/ 650244 h 650244"/>
              <a:gd name="connsiteX0" fmla="*/ 0 w 1371627"/>
              <a:gd name="connsiteY0" fmla="*/ 661674 h 661674"/>
              <a:gd name="connsiteX1" fmla="*/ 0 w 1371627"/>
              <a:gd name="connsiteY1" fmla="*/ 355276 h 661674"/>
              <a:gd name="connsiteX2" fmla="*/ 153334 w 1371627"/>
              <a:gd name="connsiteY2" fmla="*/ 201942 h 661674"/>
              <a:gd name="connsiteX3" fmla="*/ 1259803 w 1371627"/>
              <a:gd name="connsiteY3" fmla="*/ 201255 h 661674"/>
              <a:gd name="connsiteX4" fmla="*/ 1263042 w 1371627"/>
              <a:gd name="connsiteY4" fmla="*/ 81926 h 661674"/>
              <a:gd name="connsiteX5" fmla="*/ 1215417 w 1371627"/>
              <a:gd name="connsiteY5" fmla="*/ 80872 h 661674"/>
              <a:gd name="connsiteX6" fmla="*/ 1283999 w 1371627"/>
              <a:gd name="connsiteY6" fmla="*/ 0 h 661674"/>
              <a:gd name="connsiteX7" fmla="*/ 1371627 w 1371627"/>
              <a:gd name="connsiteY7" fmla="*/ 88672 h 661674"/>
              <a:gd name="connsiteX8" fmla="*/ 1312572 w 1371627"/>
              <a:gd name="connsiteY8" fmla="*/ 83808 h 661674"/>
              <a:gd name="connsiteX9" fmla="*/ 1315048 w 1371627"/>
              <a:gd name="connsiteY9" fmla="*/ 243165 h 661674"/>
              <a:gd name="connsiteX10" fmla="*/ 153334 w 1371627"/>
              <a:gd name="connsiteY10" fmla="*/ 243828 h 661674"/>
              <a:gd name="connsiteX11" fmla="*/ 41887 w 1371627"/>
              <a:gd name="connsiteY11" fmla="*/ 355275 h 661674"/>
              <a:gd name="connsiteX12" fmla="*/ 41887 w 1371627"/>
              <a:gd name="connsiteY12" fmla="*/ 661674 h 661674"/>
              <a:gd name="connsiteX13" fmla="*/ 0 w 1371627"/>
              <a:gd name="connsiteY13" fmla="*/ 661674 h 661674"/>
              <a:gd name="connsiteX0" fmla="*/ 0 w 1593178"/>
              <a:gd name="connsiteY0" fmla="*/ 661674 h 661674"/>
              <a:gd name="connsiteX1" fmla="*/ 0 w 1593178"/>
              <a:gd name="connsiteY1" fmla="*/ 355276 h 661674"/>
              <a:gd name="connsiteX2" fmla="*/ 153334 w 1593178"/>
              <a:gd name="connsiteY2" fmla="*/ 201942 h 661674"/>
              <a:gd name="connsiteX3" fmla="*/ 1259803 w 1593178"/>
              <a:gd name="connsiteY3" fmla="*/ 201255 h 661674"/>
              <a:gd name="connsiteX4" fmla="*/ 1263042 w 1593178"/>
              <a:gd name="connsiteY4" fmla="*/ 81926 h 661674"/>
              <a:gd name="connsiteX5" fmla="*/ 1215417 w 1593178"/>
              <a:gd name="connsiteY5" fmla="*/ 80872 h 661674"/>
              <a:gd name="connsiteX6" fmla="*/ 1283999 w 1593178"/>
              <a:gd name="connsiteY6" fmla="*/ 0 h 661674"/>
              <a:gd name="connsiteX7" fmla="*/ 1371627 w 1593178"/>
              <a:gd name="connsiteY7" fmla="*/ 88672 h 661674"/>
              <a:gd name="connsiteX8" fmla="*/ 1312572 w 1593178"/>
              <a:gd name="connsiteY8" fmla="*/ 83808 h 661674"/>
              <a:gd name="connsiteX9" fmla="*/ 1593178 w 1593178"/>
              <a:gd name="connsiteY9" fmla="*/ 246975 h 661674"/>
              <a:gd name="connsiteX10" fmla="*/ 153334 w 1593178"/>
              <a:gd name="connsiteY10" fmla="*/ 243828 h 661674"/>
              <a:gd name="connsiteX11" fmla="*/ 41887 w 1593178"/>
              <a:gd name="connsiteY11" fmla="*/ 355275 h 661674"/>
              <a:gd name="connsiteX12" fmla="*/ 41887 w 1593178"/>
              <a:gd name="connsiteY12" fmla="*/ 661674 h 661674"/>
              <a:gd name="connsiteX13" fmla="*/ 0 w 1593178"/>
              <a:gd name="connsiteY13" fmla="*/ 661674 h 661674"/>
              <a:gd name="connsiteX0" fmla="*/ 0 w 1593178"/>
              <a:gd name="connsiteY0" fmla="*/ 661674 h 661674"/>
              <a:gd name="connsiteX1" fmla="*/ 0 w 1593178"/>
              <a:gd name="connsiteY1" fmla="*/ 355276 h 661674"/>
              <a:gd name="connsiteX2" fmla="*/ 153334 w 1593178"/>
              <a:gd name="connsiteY2" fmla="*/ 201942 h 661674"/>
              <a:gd name="connsiteX3" fmla="*/ 1503643 w 1593178"/>
              <a:gd name="connsiteY3" fmla="*/ 203160 h 661674"/>
              <a:gd name="connsiteX4" fmla="*/ 1263042 w 1593178"/>
              <a:gd name="connsiteY4" fmla="*/ 81926 h 661674"/>
              <a:gd name="connsiteX5" fmla="*/ 1215417 w 1593178"/>
              <a:gd name="connsiteY5" fmla="*/ 80872 h 661674"/>
              <a:gd name="connsiteX6" fmla="*/ 1283999 w 1593178"/>
              <a:gd name="connsiteY6" fmla="*/ 0 h 661674"/>
              <a:gd name="connsiteX7" fmla="*/ 1371627 w 1593178"/>
              <a:gd name="connsiteY7" fmla="*/ 88672 h 661674"/>
              <a:gd name="connsiteX8" fmla="*/ 1312572 w 1593178"/>
              <a:gd name="connsiteY8" fmla="*/ 83808 h 661674"/>
              <a:gd name="connsiteX9" fmla="*/ 1593178 w 1593178"/>
              <a:gd name="connsiteY9" fmla="*/ 246975 h 661674"/>
              <a:gd name="connsiteX10" fmla="*/ 153334 w 1593178"/>
              <a:gd name="connsiteY10" fmla="*/ 243828 h 661674"/>
              <a:gd name="connsiteX11" fmla="*/ 41887 w 1593178"/>
              <a:gd name="connsiteY11" fmla="*/ 355275 h 661674"/>
              <a:gd name="connsiteX12" fmla="*/ 41887 w 1593178"/>
              <a:gd name="connsiteY12" fmla="*/ 661674 h 661674"/>
              <a:gd name="connsiteX13" fmla="*/ 0 w 1593178"/>
              <a:gd name="connsiteY13" fmla="*/ 661674 h 661674"/>
              <a:gd name="connsiteX0" fmla="*/ 0 w 1593178"/>
              <a:gd name="connsiteY0" fmla="*/ 669294 h 669294"/>
              <a:gd name="connsiteX1" fmla="*/ 0 w 1593178"/>
              <a:gd name="connsiteY1" fmla="*/ 362896 h 669294"/>
              <a:gd name="connsiteX2" fmla="*/ 153334 w 1593178"/>
              <a:gd name="connsiteY2" fmla="*/ 209562 h 669294"/>
              <a:gd name="connsiteX3" fmla="*/ 1503643 w 1593178"/>
              <a:gd name="connsiteY3" fmla="*/ 210780 h 669294"/>
              <a:gd name="connsiteX4" fmla="*/ 1263042 w 1593178"/>
              <a:gd name="connsiteY4" fmla="*/ 89546 h 669294"/>
              <a:gd name="connsiteX5" fmla="*/ 1215417 w 1593178"/>
              <a:gd name="connsiteY5" fmla="*/ 88492 h 669294"/>
              <a:gd name="connsiteX6" fmla="*/ 1592609 w 1593178"/>
              <a:gd name="connsiteY6" fmla="*/ 0 h 669294"/>
              <a:gd name="connsiteX7" fmla="*/ 1371627 w 1593178"/>
              <a:gd name="connsiteY7" fmla="*/ 96292 h 669294"/>
              <a:gd name="connsiteX8" fmla="*/ 1312572 w 1593178"/>
              <a:gd name="connsiteY8" fmla="*/ 91428 h 669294"/>
              <a:gd name="connsiteX9" fmla="*/ 1593178 w 1593178"/>
              <a:gd name="connsiteY9" fmla="*/ 254595 h 669294"/>
              <a:gd name="connsiteX10" fmla="*/ 153334 w 1593178"/>
              <a:gd name="connsiteY10" fmla="*/ 251448 h 669294"/>
              <a:gd name="connsiteX11" fmla="*/ 41887 w 1593178"/>
              <a:gd name="connsiteY11" fmla="*/ 362895 h 669294"/>
              <a:gd name="connsiteX12" fmla="*/ 41887 w 1593178"/>
              <a:gd name="connsiteY12" fmla="*/ 669294 h 669294"/>
              <a:gd name="connsiteX13" fmla="*/ 0 w 1593178"/>
              <a:gd name="connsiteY13" fmla="*/ 669294 h 669294"/>
              <a:gd name="connsiteX0" fmla="*/ 0 w 1593178"/>
              <a:gd name="connsiteY0" fmla="*/ 661674 h 661674"/>
              <a:gd name="connsiteX1" fmla="*/ 0 w 1593178"/>
              <a:gd name="connsiteY1" fmla="*/ 355276 h 661674"/>
              <a:gd name="connsiteX2" fmla="*/ 153334 w 1593178"/>
              <a:gd name="connsiteY2" fmla="*/ 201942 h 661674"/>
              <a:gd name="connsiteX3" fmla="*/ 1503643 w 1593178"/>
              <a:gd name="connsiteY3" fmla="*/ 203160 h 661674"/>
              <a:gd name="connsiteX4" fmla="*/ 1263042 w 1593178"/>
              <a:gd name="connsiteY4" fmla="*/ 81926 h 661674"/>
              <a:gd name="connsiteX5" fmla="*/ 1215417 w 1593178"/>
              <a:gd name="connsiteY5" fmla="*/ 80872 h 661674"/>
              <a:gd name="connsiteX6" fmla="*/ 1520219 w 1593178"/>
              <a:gd name="connsiteY6" fmla="*/ 0 h 661674"/>
              <a:gd name="connsiteX7" fmla="*/ 1371627 w 1593178"/>
              <a:gd name="connsiteY7" fmla="*/ 88672 h 661674"/>
              <a:gd name="connsiteX8" fmla="*/ 1312572 w 1593178"/>
              <a:gd name="connsiteY8" fmla="*/ 83808 h 661674"/>
              <a:gd name="connsiteX9" fmla="*/ 1593178 w 1593178"/>
              <a:gd name="connsiteY9" fmla="*/ 246975 h 661674"/>
              <a:gd name="connsiteX10" fmla="*/ 153334 w 1593178"/>
              <a:gd name="connsiteY10" fmla="*/ 243828 h 661674"/>
              <a:gd name="connsiteX11" fmla="*/ 41887 w 1593178"/>
              <a:gd name="connsiteY11" fmla="*/ 355275 h 661674"/>
              <a:gd name="connsiteX12" fmla="*/ 41887 w 1593178"/>
              <a:gd name="connsiteY12" fmla="*/ 661674 h 661674"/>
              <a:gd name="connsiteX13" fmla="*/ 0 w 1593178"/>
              <a:gd name="connsiteY13" fmla="*/ 661674 h 661674"/>
              <a:gd name="connsiteX0" fmla="*/ 0 w 1645947"/>
              <a:gd name="connsiteY0" fmla="*/ 661674 h 661674"/>
              <a:gd name="connsiteX1" fmla="*/ 0 w 1645947"/>
              <a:gd name="connsiteY1" fmla="*/ 355276 h 661674"/>
              <a:gd name="connsiteX2" fmla="*/ 153334 w 1645947"/>
              <a:gd name="connsiteY2" fmla="*/ 201942 h 661674"/>
              <a:gd name="connsiteX3" fmla="*/ 1503643 w 1645947"/>
              <a:gd name="connsiteY3" fmla="*/ 203160 h 661674"/>
              <a:gd name="connsiteX4" fmla="*/ 1263042 w 1645947"/>
              <a:gd name="connsiteY4" fmla="*/ 81926 h 661674"/>
              <a:gd name="connsiteX5" fmla="*/ 1215417 w 1645947"/>
              <a:gd name="connsiteY5" fmla="*/ 80872 h 661674"/>
              <a:gd name="connsiteX6" fmla="*/ 1520219 w 1645947"/>
              <a:gd name="connsiteY6" fmla="*/ 0 h 661674"/>
              <a:gd name="connsiteX7" fmla="*/ 1645947 w 1645947"/>
              <a:gd name="connsiteY7" fmla="*/ 92482 h 661674"/>
              <a:gd name="connsiteX8" fmla="*/ 1312572 w 1645947"/>
              <a:gd name="connsiteY8" fmla="*/ 83808 h 661674"/>
              <a:gd name="connsiteX9" fmla="*/ 1593178 w 1645947"/>
              <a:gd name="connsiteY9" fmla="*/ 246975 h 661674"/>
              <a:gd name="connsiteX10" fmla="*/ 153334 w 1645947"/>
              <a:gd name="connsiteY10" fmla="*/ 243828 h 661674"/>
              <a:gd name="connsiteX11" fmla="*/ 41887 w 1645947"/>
              <a:gd name="connsiteY11" fmla="*/ 355275 h 661674"/>
              <a:gd name="connsiteX12" fmla="*/ 41887 w 1645947"/>
              <a:gd name="connsiteY12" fmla="*/ 661674 h 661674"/>
              <a:gd name="connsiteX13" fmla="*/ 0 w 1645947"/>
              <a:gd name="connsiteY13" fmla="*/ 661674 h 661674"/>
              <a:gd name="connsiteX0" fmla="*/ 0 w 1645947"/>
              <a:gd name="connsiteY0" fmla="*/ 661674 h 661674"/>
              <a:gd name="connsiteX1" fmla="*/ 0 w 1645947"/>
              <a:gd name="connsiteY1" fmla="*/ 355276 h 661674"/>
              <a:gd name="connsiteX2" fmla="*/ 153334 w 1645947"/>
              <a:gd name="connsiteY2" fmla="*/ 201942 h 661674"/>
              <a:gd name="connsiteX3" fmla="*/ 1503643 w 1645947"/>
              <a:gd name="connsiteY3" fmla="*/ 203160 h 661674"/>
              <a:gd name="connsiteX4" fmla="*/ 1263042 w 1645947"/>
              <a:gd name="connsiteY4" fmla="*/ 81926 h 661674"/>
              <a:gd name="connsiteX5" fmla="*/ 1215417 w 1645947"/>
              <a:gd name="connsiteY5" fmla="*/ 80872 h 661674"/>
              <a:gd name="connsiteX6" fmla="*/ 1520219 w 1645947"/>
              <a:gd name="connsiteY6" fmla="*/ 0 h 661674"/>
              <a:gd name="connsiteX7" fmla="*/ 1645947 w 1645947"/>
              <a:gd name="connsiteY7" fmla="*/ 92482 h 661674"/>
              <a:gd name="connsiteX8" fmla="*/ 1590702 w 1645947"/>
              <a:gd name="connsiteY8" fmla="*/ 97143 h 661674"/>
              <a:gd name="connsiteX9" fmla="*/ 1593178 w 1645947"/>
              <a:gd name="connsiteY9" fmla="*/ 246975 h 661674"/>
              <a:gd name="connsiteX10" fmla="*/ 153334 w 1645947"/>
              <a:gd name="connsiteY10" fmla="*/ 243828 h 661674"/>
              <a:gd name="connsiteX11" fmla="*/ 41887 w 1645947"/>
              <a:gd name="connsiteY11" fmla="*/ 355275 h 661674"/>
              <a:gd name="connsiteX12" fmla="*/ 41887 w 1645947"/>
              <a:gd name="connsiteY12" fmla="*/ 661674 h 661674"/>
              <a:gd name="connsiteX13" fmla="*/ 0 w 1645947"/>
              <a:gd name="connsiteY13" fmla="*/ 661674 h 661674"/>
              <a:gd name="connsiteX0" fmla="*/ 0 w 1645947"/>
              <a:gd name="connsiteY0" fmla="*/ 661674 h 661674"/>
              <a:gd name="connsiteX1" fmla="*/ 0 w 1645947"/>
              <a:gd name="connsiteY1" fmla="*/ 355276 h 661674"/>
              <a:gd name="connsiteX2" fmla="*/ 153334 w 1645947"/>
              <a:gd name="connsiteY2" fmla="*/ 201942 h 661674"/>
              <a:gd name="connsiteX3" fmla="*/ 1503643 w 1645947"/>
              <a:gd name="connsiteY3" fmla="*/ 203160 h 661674"/>
              <a:gd name="connsiteX4" fmla="*/ 1503072 w 1645947"/>
              <a:gd name="connsiteY4" fmla="*/ 91451 h 661674"/>
              <a:gd name="connsiteX5" fmla="*/ 1215417 w 1645947"/>
              <a:gd name="connsiteY5" fmla="*/ 80872 h 661674"/>
              <a:gd name="connsiteX6" fmla="*/ 1520219 w 1645947"/>
              <a:gd name="connsiteY6" fmla="*/ 0 h 661674"/>
              <a:gd name="connsiteX7" fmla="*/ 1645947 w 1645947"/>
              <a:gd name="connsiteY7" fmla="*/ 92482 h 661674"/>
              <a:gd name="connsiteX8" fmla="*/ 1590702 w 1645947"/>
              <a:gd name="connsiteY8" fmla="*/ 97143 h 661674"/>
              <a:gd name="connsiteX9" fmla="*/ 1593178 w 1645947"/>
              <a:gd name="connsiteY9" fmla="*/ 246975 h 661674"/>
              <a:gd name="connsiteX10" fmla="*/ 153334 w 1645947"/>
              <a:gd name="connsiteY10" fmla="*/ 243828 h 661674"/>
              <a:gd name="connsiteX11" fmla="*/ 41887 w 1645947"/>
              <a:gd name="connsiteY11" fmla="*/ 355275 h 661674"/>
              <a:gd name="connsiteX12" fmla="*/ 41887 w 1645947"/>
              <a:gd name="connsiteY12" fmla="*/ 661674 h 661674"/>
              <a:gd name="connsiteX13" fmla="*/ 0 w 1645947"/>
              <a:gd name="connsiteY13" fmla="*/ 661674 h 661674"/>
              <a:gd name="connsiteX0" fmla="*/ 0 w 1645947"/>
              <a:gd name="connsiteY0" fmla="*/ 661674 h 661674"/>
              <a:gd name="connsiteX1" fmla="*/ 0 w 1645947"/>
              <a:gd name="connsiteY1" fmla="*/ 355276 h 661674"/>
              <a:gd name="connsiteX2" fmla="*/ 153334 w 1645947"/>
              <a:gd name="connsiteY2" fmla="*/ 201942 h 661674"/>
              <a:gd name="connsiteX3" fmla="*/ 1503643 w 1645947"/>
              <a:gd name="connsiteY3" fmla="*/ 203160 h 661674"/>
              <a:gd name="connsiteX4" fmla="*/ 1503072 w 1645947"/>
              <a:gd name="connsiteY4" fmla="*/ 91451 h 661674"/>
              <a:gd name="connsiteX5" fmla="*/ 1445922 w 1645947"/>
              <a:gd name="connsiteY5" fmla="*/ 92302 h 661674"/>
              <a:gd name="connsiteX6" fmla="*/ 1520219 w 1645947"/>
              <a:gd name="connsiteY6" fmla="*/ 0 h 661674"/>
              <a:gd name="connsiteX7" fmla="*/ 1645947 w 1645947"/>
              <a:gd name="connsiteY7" fmla="*/ 92482 h 661674"/>
              <a:gd name="connsiteX8" fmla="*/ 1590702 w 1645947"/>
              <a:gd name="connsiteY8" fmla="*/ 97143 h 661674"/>
              <a:gd name="connsiteX9" fmla="*/ 1593178 w 1645947"/>
              <a:gd name="connsiteY9" fmla="*/ 246975 h 661674"/>
              <a:gd name="connsiteX10" fmla="*/ 153334 w 1645947"/>
              <a:gd name="connsiteY10" fmla="*/ 243828 h 661674"/>
              <a:gd name="connsiteX11" fmla="*/ 41887 w 1645947"/>
              <a:gd name="connsiteY11" fmla="*/ 355275 h 661674"/>
              <a:gd name="connsiteX12" fmla="*/ 41887 w 1645947"/>
              <a:gd name="connsiteY12" fmla="*/ 661674 h 661674"/>
              <a:gd name="connsiteX13" fmla="*/ 0 w 1645947"/>
              <a:gd name="connsiteY13" fmla="*/ 661674 h 661674"/>
              <a:gd name="connsiteX0" fmla="*/ 0 w 1645947"/>
              <a:gd name="connsiteY0" fmla="*/ 654054 h 654054"/>
              <a:gd name="connsiteX1" fmla="*/ 0 w 1645947"/>
              <a:gd name="connsiteY1" fmla="*/ 347656 h 654054"/>
              <a:gd name="connsiteX2" fmla="*/ 153334 w 1645947"/>
              <a:gd name="connsiteY2" fmla="*/ 194322 h 654054"/>
              <a:gd name="connsiteX3" fmla="*/ 1503643 w 1645947"/>
              <a:gd name="connsiteY3" fmla="*/ 195540 h 654054"/>
              <a:gd name="connsiteX4" fmla="*/ 1503072 w 1645947"/>
              <a:gd name="connsiteY4" fmla="*/ 83831 h 654054"/>
              <a:gd name="connsiteX5" fmla="*/ 1445922 w 1645947"/>
              <a:gd name="connsiteY5" fmla="*/ 84682 h 654054"/>
              <a:gd name="connsiteX6" fmla="*/ 1541174 w 1645947"/>
              <a:gd name="connsiteY6" fmla="*/ 0 h 654054"/>
              <a:gd name="connsiteX7" fmla="*/ 1645947 w 1645947"/>
              <a:gd name="connsiteY7" fmla="*/ 84862 h 654054"/>
              <a:gd name="connsiteX8" fmla="*/ 1590702 w 1645947"/>
              <a:gd name="connsiteY8" fmla="*/ 89523 h 654054"/>
              <a:gd name="connsiteX9" fmla="*/ 1593178 w 1645947"/>
              <a:gd name="connsiteY9" fmla="*/ 239355 h 654054"/>
              <a:gd name="connsiteX10" fmla="*/ 153334 w 1645947"/>
              <a:gd name="connsiteY10" fmla="*/ 236208 h 654054"/>
              <a:gd name="connsiteX11" fmla="*/ 41887 w 1645947"/>
              <a:gd name="connsiteY11" fmla="*/ 347655 h 654054"/>
              <a:gd name="connsiteX12" fmla="*/ 41887 w 1645947"/>
              <a:gd name="connsiteY12" fmla="*/ 654054 h 654054"/>
              <a:gd name="connsiteX13" fmla="*/ 0 w 1645947"/>
              <a:gd name="connsiteY13" fmla="*/ 654054 h 654054"/>
              <a:gd name="connsiteX0" fmla="*/ 0 w 1645947"/>
              <a:gd name="connsiteY0" fmla="*/ 654054 h 654054"/>
              <a:gd name="connsiteX1" fmla="*/ 0 w 1645947"/>
              <a:gd name="connsiteY1" fmla="*/ 347656 h 654054"/>
              <a:gd name="connsiteX2" fmla="*/ 153334 w 1645947"/>
              <a:gd name="connsiteY2" fmla="*/ 194322 h 654054"/>
              <a:gd name="connsiteX3" fmla="*/ 1503643 w 1645947"/>
              <a:gd name="connsiteY3" fmla="*/ 195540 h 654054"/>
              <a:gd name="connsiteX4" fmla="*/ 1503072 w 1645947"/>
              <a:gd name="connsiteY4" fmla="*/ 83831 h 654054"/>
              <a:gd name="connsiteX5" fmla="*/ 1445922 w 1645947"/>
              <a:gd name="connsiteY5" fmla="*/ 84682 h 654054"/>
              <a:gd name="connsiteX6" fmla="*/ 1541174 w 1645947"/>
              <a:gd name="connsiteY6" fmla="*/ 0 h 654054"/>
              <a:gd name="connsiteX7" fmla="*/ 1645947 w 1645947"/>
              <a:gd name="connsiteY7" fmla="*/ 84862 h 654054"/>
              <a:gd name="connsiteX8" fmla="*/ 1590702 w 1645947"/>
              <a:gd name="connsiteY8" fmla="*/ 89523 h 654054"/>
              <a:gd name="connsiteX9" fmla="*/ 1564603 w 1645947"/>
              <a:gd name="connsiteY9" fmla="*/ 239355 h 654054"/>
              <a:gd name="connsiteX10" fmla="*/ 153334 w 1645947"/>
              <a:gd name="connsiteY10" fmla="*/ 236208 h 654054"/>
              <a:gd name="connsiteX11" fmla="*/ 41887 w 1645947"/>
              <a:gd name="connsiteY11" fmla="*/ 347655 h 654054"/>
              <a:gd name="connsiteX12" fmla="*/ 41887 w 1645947"/>
              <a:gd name="connsiteY12" fmla="*/ 654054 h 654054"/>
              <a:gd name="connsiteX13" fmla="*/ 0 w 1645947"/>
              <a:gd name="connsiteY13" fmla="*/ 654054 h 654054"/>
              <a:gd name="connsiteX0" fmla="*/ 0 w 1645947"/>
              <a:gd name="connsiteY0" fmla="*/ 654054 h 654054"/>
              <a:gd name="connsiteX1" fmla="*/ 0 w 1645947"/>
              <a:gd name="connsiteY1" fmla="*/ 347656 h 654054"/>
              <a:gd name="connsiteX2" fmla="*/ 153334 w 1645947"/>
              <a:gd name="connsiteY2" fmla="*/ 194322 h 654054"/>
              <a:gd name="connsiteX3" fmla="*/ 1503643 w 1645947"/>
              <a:gd name="connsiteY3" fmla="*/ 195540 h 654054"/>
              <a:gd name="connsiteX4" fmla="*/ 1503072 w 1645947"/>
              <a:gd name="connsiteY4" fmla="*/ 83831 h 654054"/>
              <a:gd name="connsiteX5" fmla="*/ 1445922 w 1645947"/>
              <a:gd name="connsiteY5" fmla="*/ 84682 h 654054"/>
              <a:gd name="connsiteX6" fmla="*/ 1541174 w 1645947"/>
              <a:gd name="connsiteY6" fmla="*/ 0 h 654054"/>
              <a:gd name="connsiteX7" fmla="*/ 1645947 w 1645947"/>
              <a:gd name="connsiteY7" fmla="*/ 84862 h 654054"/>
              <a:gd name="connsiteX8" fmla="*/ 1565937 w 1645947"/>
              <a:gd name="connsiteY8" fmla="*/ 89523 h 654054"/>
              <a:gd name="connsiteX9" fmla="*/ 1564603 w 1645947"/>
              <a:gd name="connsiteY9" fmla="*/ 239355 h 654054"/>
              <a:gd name="connsiteX10" fmla="*/ 153334 w 1645947"/>
              <a:gd name="connsiteY10" fmla="*/ 236208 h 654054"/>
              <a:gd name="connsiteX11" fmla="*/ 41887 w 1645947"/>
              <a:gd name="connsiteY11" fmla="*/ 347655 h 654054"/>
              <a:gd name="connsiteX12" fmla="*/ 41887 w 1645947"/>
              <a:gd name="connsiteY12" fmla="*/ 654054 h 654054"/>
              <a:gd name="connsiteX13" fmla="*/ 0 w 1645947"/>
              <a:gd name="connsiteY13" fmla="*/ 654054 h 654054"/>
              <a:gd name="connsiteX0" fmla="*/ 0 w 1617372"/>
              <a:gd name="connsiteY0" fmla="*/ 654054 h 654054"/>
              <a:gd name="connsiteX1" fmla="*/ 0 w 1617372"/>
              <a:gd name="connsiteY1" fmla="*/ 347656 h 654054"/>
              <a:gd name="connsiteX2" fmla="*/ 153334 w 1617372"/>
              <a:gd name="connsiteY2" fmla="*/ 194322 h 654054"/>
              <a:gd name="connsiteX3" fmla="*/ 1503643 w 1617372"/>
              <a:gd name="connsiteY3" fmla="*/ 195540 h 654054"/>
              <a:gd name="connsiteX4" fmla="*/ 1503072 w 1617372"/>
              <a:gd name="connsiteY4" fmla="*/ 83831 h 654054"/>
              <a:gd name="connsiteX5" fmla="*/ 1445922 w 1617372"/>
              <a:gd name="connsiteY5" fmla="*/ 84682 h 654054"/>
              <a:gd name="connsiteX6" fmla="*/ 1541174 w 1617372"/>
              <a:gd name="connsiteY6" fmla="*/ 0 h 654054"/>
              <a:gd name="connsiteX7" fmla="*/ 1617372 w 1617372"/>
              <a:gd name="connsiteY7" fmla="*/ 84862 h 654054"/>
              <a:gd name="connsiteX8" fmla="*/ 1565937 w 1617372"/>
              <a:gd name="connsiteY8" fmla="*/ 89523 h 654054"/>
              <a:gd name="connsiteX9" fmla="*/ 1564603 w 1617372"/>
              <a:gd name="connsiteY9" fmla="*/ 239355 h 654054"/>
              <a:gd name="connsiteX10" fmla="*/ 153334 w 1617372"/>
              <a:gd name="connsiteY10" fmla="*/ 236208 h 654054"/>
              <a:gd name="connsiteX11" fmla="*/ 41887 w 1617372"/>
              <a:gd name="connsiteY11" fmla="*/ 347655 h 654054"/>
              <a:gd name="connsiteX12" fmla="*/ 41887 w 1617372"/>
              <a:gd name="connsiteY12" fmla="*/ 654054 h 654054"/>
              <a:gd name="connsiteX13" fmla="*/ 0 w 1617372"/>
              <a:gd name="connsiteY13" fmla="*/ 654054 h 654054"/>
              <a:gd name="connsiteX0" fmla="*/ 0 w 1617372"/>
              <a:gd name="connsiteY0" fmla="*/ 654054 h 654054"/>
              <a:gd name="connsiteX1" fmla="*/ 0 w 1617372"/>
              <a:gd name="connsiteY1" fmla="*/ 347656 h 654054"/>
              <a:gd name="connsiteX2" fmla="*/ 153334 w 1617372"/>
              <a:gd name="connsiteY2" fmla="*/ 194322 h 654054"/>
              <a:gd name="connsiteX3" fmla="*/ 1503643 w 1617372"/>
              <a:gd name="connsiteY3" fmla="*/ 195540 h 654054"/>
              <a:gd name="connsiteX4" fmla="*/ 1506882 w 1617372"/>
              <a:gd name="connsiteY4" fmla="*/ 83831 h 654054"/>
              <a:gd name="connsiteX5" fmla="*/ 1445922 w 1617372"/>
              <a:gd name="connsiteY5" fmla="*/ 84682 h 654054"/>
              <a:gd name="connsiteX6" fmla="*/ 1541174 w 1617372"/>
              <a:gd name="connsiteY6" fmla="*/ 0 h 654054"/>
              <a:gd name="connsiteX7" fmla="*/ 1617372 w 1617372"/>
              <a:gd name="connsiteY7" fmla="*/ 84862 h 654054"/>
              <a:gd name="connsiteX8" fmla="*/ 1565937 w 1617372"/>
              <a:gd name="connsiteY8" fmla="*/ 89523 h 654054"/>
              <a:gd name="connsiteX9" fmla="*/ 1564603 w 1617372"/>
              <a:gd name="connsiteY9" fmla="*/ 239355 h 654054"/>
              <a:gd name="connsiteX10" fmla="*/ 153334 w 1617372"/>
              <a:gd name="connsiteY10" fmla="*/ 236208 h 654054"/>
              <a:gd name="connsiteX11" fmla="*/ 41887 w 1617372"/>
              <a:gd name="connsiteY11" fmla="*/ 347655 h 654054"/>
              <a:gd name="connsiteX12" fmla="*/ 41887 w 1617372"/>
              <a:gd name="connsiteY12" fmla="*/ 654054 h 654054"/>
              <a:gd name="connsiteX13" fmla="*/ 0 w 1617372"/>
              <a:gd name="connsiteY13" fmla="*/ 654054 h 654054"/>
              <a:gd name="connsiteX0" fmla="*/ 0 w 1617372"/>
              <a:gd name="connsiteY0" fmla="*/ 654054 h 654054"/>
              <a:gd name="connsiteX1" fmla="*/ 0 w 1617372"/>
              <a:gd name="connsiteY1" fmla="*/ 347656 h 654054"/>
              <a:gd name="connsiteX2" fmla="*/ 153334 w 1617372"/>
              <a:gd name="connsiteY2" fmla="*/ 194322 h 654054"/>
              <a:gd name="connsiteX3" fmla="*/ 1503643 w 1617372"/>
              <a:gd name="connsiteY3" fmla="*/ 195540 h 654054"/>
              <a:gd name="connsiteX4" fmla="*/ 1506882 w 1617372"/>
              <a:gd name="connsiteY4" fmla="*/ 83831 h 654054"/>
              <a:gd name="connsiteX5" fmla="*/ 1472592 w 1617372"/>
              <a:gd name="connsiteY5" fmla="*/ 84682 h 654054"/>
              <a:gd name="connsiteX6" fmla="*/ 1541174 w 1617372"/>
              <a:gd name="connsiteY6" fmla="*/ 0 h 654054"/>
              <a:gd name="connsiteX7" fmla="*/ 1617372 w 1617372"/>
              <a:gd name="connsiteY7" fmla="*/ 84862 h 654054"/>
              <a:gd name="connsiteX8" fmla="*/ 1565937 w 1617372"/>
              <a:gd name="connsiteY8" fmla="*/ 89523 h 654054"/>
              <a:gd name="connsiteX9" fmla="*/ 1564603 w 1617372"/>
              <a:gd name="connsiteY9" fmla="*/ 239355 h 654054"/>
              <a:gd name="connsiteX10" fmla="*/ 153334 w 1617372"/>
              <a:gd name="connsiteY10" fmla="*/ 236208 h 654054"/>
              <a:gd name="connsiteX11" fmla="*/ 41887 w 1617372"/>
              <a:gd name="connsiteY11" fmla="*/ 347655 h 654054"/>
              <a:gd name="connsiteX12" fmla="*/ 41887 w 1617372"/>
              <a:gd name="connsiteY12" fmla="*/ 654054 h 654054"/>
              <a:gd name="connsiteX13" fmla="*/ 0 w 161737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3643 w 1605942"/>
              <a:gd name="connsiteY3" fmla="*/ 195540 h 654054"/>
              <a:gd name="connsiteX4" fmla="*/ 1506882 w 1605942"/>
              <a:gd name="connsiteY4" fmla="*/ 83831 h 654054"/>
              <a:gd name="connsiteX5" fmla="*/ 1472592 w 1605942"/>
              <a:gd name="connsiteY5" fmla="*/ 84682 h 654054"/>
              <a:gd name="connsiteX6" fmla="*/ 1541174 w 1605942"/>
              <a:gd name="connsiteY6" fmla="*/ 0 h 654054"/>
              <a:gd name="connsiteX7" fmla="*/ 1605942 w 1605942"/>
              <a:gd name="connsiteY7" fmla="*/ 88672 h 654054"/>
              <a:gd name="connsiteX8" fmla="*/ 1565937 w 1605942"/>
              <a:gd name="connsiteY8" fmla="*/ 89523 h 654054"/>
              <a:gd name="connsiteX9" fmla="*/ 1564603 w 1605942"/>
              <a:gd name="connsiteY9" fmla="*/ 239355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3643 w 1605942"/>
              <a:gd name="connsiteY3" fmla="*/ 195540 h 654054"/>
              <a:gd name="connsiteX4" fmla="*/ 1506882 w 1605942"/>
              <a:gd name="connsiteY4" fmla="*/ 87641 h 654054"/>
              <a:gd name="connsiteX5" fmla="*/ 1472592 w 1605942"/>
              <a:gd name="connsiteY5" fmla="*/ 84682 h 654054"/>
              <a:gd name="connsiteX6" fmla="*/ 1541174 w 1605942"/>
              <a:gd name="connsiteY6" fmla="*/ 0 h 654054"/>
              <a:gd name="connsiteX7" fmla="*/ 1605942 w 1605942"/>
              <a:gd name="connsiteY7" fmla="*/ 88672 h 654054"/>
              <a:gd name="connsiteX8" fmla="*/ 1565937 w 1605942"/>
              <a:gd name="connsiteY8" fmla="*/ 89523 h 654054"/>
              <a:gd name="connsiteX9" fmla="*/ 1564603 w 1605942"/>
              <a:gd name="connsiteY9" fmla="*/ 239355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3643 w 1605942"/>
              <a:gd name="connsiteY3" fmla="*/ 195540 h 654054"/>
              <a:gd name="connsiteX4" fmla="*/ 1506882 w 1605942"/>
              <a:gd name="connsiteY4" fmla="*/ 87641 h 654054"/>
              <a:gd name="connsiteX5" fmla="*/ 1472592 w 1605942"/>
              <a:gd name="connsiteY5" fmla="*/ 86587 h 654054"/>
              <a:gd name="connsiteX6" fmla="*/ 1541174 w 1605942"/>
              <a:gd name="connsiteY6" fmla="*/ 0 h 654054"/>
              <a:gd name="connsiteX7" fmla="*/ 1605942 w 1605942"/>
              <a:gd name="connsiteY7" fmla="*/ 88672 h 654054"/>
              <a:gd name="connsiteX8" fmla="*/ 1565937 w 1605942"/>
              <a:gd name="connsiteY8" fmla="*/ 89523 h 654054"/>
              <a:gd name="connsiteX9" fmla="*/ 1564603 w 1605942"/>
              <a:gd name="connsiteY9" fmla="*/ 239355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5548 w 1605942"/>
              <a:gd name="connsiteY3" fmla="*/ 195540 h 654054"/>
              <a:gd name="connsiteX4" fmla="*/ 1506882 w 1605942"/>
              <a:gd name="connsiteY4" fmla="*/ 87641 h 654054"/>
              <a:gd name="connsiteX5" fmla="*/ 1472592 w 1605942"/>
              <a:gd name="connsiteY5" fmla="*/ 86587 h 654054"/>
              <a:gd name="connsiteX6" fmla="*/ 1541174 w 1605942"/>
              <a:gd name="connsiteY6" fmla="*/ 0 h 654054"/>
              <a:gd name="connsiteX7" fmla="*/ 1605942 w 1605942"/>
              <a:gd name="connsiteY7" fmla="*/ 88672 h 654054"/>
              <a:gd name="connsiteX8" fmla="*/ 1565937 w 1605942"/>
              <a:gd name="connsiteY8" fmla="*/ 89523 h 654054"/>
              <a:gd name="connsiteX9" fmla="*/ 1564603 w 1605942"/>
              <a:gd name="connsiteY9" fmla="*/ 239355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5548 w 1605942"/>
              <a:gd name="connsiteY3" fmla="*/ 195540 h 654054"/>
              <a:gd name="connsiteX4" fmla="*/ 1506882 w 1605942"/>
              <a:gd name="connsiteY4" fmla="*/ 87641 h 654054"/>
              <a:gd name="connsiteX5" fmla="*/ 1472592 w 1605942"/>
              <a:gd name="connsiteY5" fmla="*/ 86587 h 654054"/>
              <a:gd name="connsiteX6" fmla="*/ 1541174 w 1605942"/>
              <a:gd name="connsiteY6" fmla="*/ 0 h 654054"/>
              <a:gd name="connsiteX7" fmla="*/ 1605942 w 1605942"/>
              <a:gd name="connsiteY7" fmla="*/ 88672 h 654054"/>
              <a:gd name="connsiteX8" fmla="*/ 1565937 w 1605942"/>
              <a:gd name="connsiteY8" fmla="*/ 89523 h 654054"/>
              <a:gd name="connsiteX9" fmla="*/ 1562698 w 1605942"/>
              <a:gd name="connsiteY9" fmla="*/ 241260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5548 w 1605942"/>
              <a:gd name="connsiteY3" fmla="*/ 195540 h 654054"/>
              <a:gd name="connsiteX4" fmla="*/ 1506882 w 1605942"/>
              <a:gd name="connsiteY4" fmla="*/ 87641 h 654054"/>
              <a:gd name="connsiteX5" fmla="*/ 1472592 w 1605942"/>
              <a:gd name="connsiteY5" fmla="*/ 86587 h 654054"/>
              <a:gd name="connsiteX6" fmla="*/ 1541174 w 1605942"/>
              <a:gd name="connsiteY6" fmla="*/ 0 h 654054"/>
              <a:gd name="connsiteX7" fmla="*/ 1605942 w 1605942"/>
              <a:gd name="connsiteY7" fmla="*/ 88672 h 654054"/>
              <a:gd name="connsiteX8" fmla="*/ 1565937 w 1605942"/>
              <a:gd name="connsiteY8" fmla="*/ 89523 h 654054"/>
              <a:gd name="connsiteX9" fmla="*/ 1556983 w 1605942"/>
              <a:gd name="connsiteY9" fmla="*/ 241260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5548 w 1605942"/>
              <a:gd name="connsiteY3" fmla="*/ 195540 h 654054"/>
              <a:gd name="connsiteX4" fmla="*/ 1506882 w 1605942"/>
              <a:gd name="connsiteY4" fmla="*/ 87641 h 654054"/>
              <a:gd name="connsiteX5" fmla="*/ 1472592 w 1605942"/>
              <a:gd name="connsiteY5" fmla="*/ 86587 h 654054"/>
              <a:gd name="connsiteX6" fmla="*/ 1541174 w 1605942"/>
              <a:gd name="connsiteY6" fmla="*/ 0 h 654054"/>
              <a:gd name="connsiteX7" fmla="*/ 1605942 w 1605942"/>
              <a:gd name="connsiteY7" fmla="*/ 88672 h 654054"/>
              <a:gd name="connsiteX8" fmla="*/ 1558317 w 1605942"/>
              <a:gd name="connsiteY8" fmla="*/ 89523 h 654054"/>
              <a:gd name="connsiteX9" fmla="*/ 1556983 w 1605942"/>
              <a:gd name="connsiteY9" fmla="*/ 241260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5548 w 1605942"/>
              <a:gd name="connsiteY3" fmla="*/ 195540 h 654054"/>
              <a:gd name="connsiteX4" fmla="*/ 1506882 w 1605942"/>
              <a:gd name="connsiteY4" fmla="*/ 87641 h 654054"/>
              <a:gd name="connsiteX5" fmla="*/ 1472592 w 1605942"/>
              <a:gd name="connsiteY5" fmla="*/ 86587 h 654054"/>
              <a:gd name="connsiteX6" fmla="*/ 1541174 w 1605942"/>
              <a:gd name="connsiteY6" fmla="*/ 0 h 654054"/>
              <a:gd name="connsiteX7" fmla="*/ 1605942 w 1605942"/>
              <a:gd name="connsiteY7" fmla="*/ 88672 h 654054"/>
              <a:gd name="connsiteX8" fmla="*/ 1558317 w 1605942"/>
              <a:gd name="connsiteY8" fmla="*/ 89523 h 654054"/>
              <a:gd name="connsiteX9" fmla="*/ 1556983 w 1605942"/>
              <a:gd name="connsiteY9" fmla="*/ 239355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5548 w 1605942"/>
              <a:gd name="connsiteY3" fmla="*/ 195540 h 654054"/>
              <a:gd name="connsiteX4" fmla="*/ 1512597 w 1605942"/>
              <a:gd name="connsiteY4" fmla="*/ 87641 h 654054"/>
              <a:gd name="connsiteX5" fmla="*/ 1472592 w 1605942"/>
              <a:gd name="connsiteY5" fmla="*/ 86587 h 654054"/>
              <a:gd name="connsiteX6" fmla="*/ 1541174 w 1605942"/>
              <a:gd name="connsiteY6" fmla="*/ 0 h 654054"/>
              <a:gd name="connsiteX7" fmla="*/ 1605942 w 1605942"/>
              <a:gd name="connsiteY7" fmla="*/ 88672 h 654054"/>
              <a:gd name="connsiteX8" fmla="*/ 1558317 w 1605942"/>
              <a:gd name="connsiteY8" fmla="*/ 89523 h 654054"/>
              <a:gd name="connsiteX9" fmla="*/ 1556983 w 1605942"/>
              <a:gd name="connsiteY9" fmla="*/ 239355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5548 w 1605942"/>
              <a:gd name="connsiteY3" fmla="*/ 195540 h 654054"/>
              <a:gd name="connsiteX4" fmla="*/ 1506882 w 1605942"/>
              <a:gd name="connsiteY4" fmla="*/ 91451 h 654054"/>
              <a:gd name="connsiteX5" fmla="*/ 1472592 w 1605942"/>
              <a:gd name="connsiteY5" fmla="*/ 86587 h 654054"/>
              <a:gd name="connsiteX6" fmla="*/ 1541174 w 1605942"/>
              <a:gd name="connsiteY6" fmla="*/ 0 h 654054"/>
              <a:gd name="connsiteX7" fmla="*/ 1605942 w 1605942"/>
              <a:gd name="connsiteY7" fmla="*/ 88672 h 654054"/>
              <a:gd name="connsiteX8" fmla="*/ 1558317 w 1605942"/>
              <a:gd name="connsiteY8" fmla="*/ 89523 h 654054"/>
              <a:gd name="connsiteX9" fmla="*/ 1556983 w 1605942"/>
              <a:gd name="connsiteY9" fmla="*/ 239355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5548 w 1605942"/>
              <a:gd name="connsiteY3" fmla="*/ 195540 h 654054"/>
              <a:gd name="connsiteX4" fmla="*/ 1506882 w 1605942"/>
              <a:gd name="connsiteY4" fmla="*/ 91451 h 654054"/>
              <a:gd name="connsiteX5" fmla="*/ 1472592 w 1605942"/>
              <a:gd name="connsiteY5" fmla="*/ 86587 h 654054"/>
              <a:gd name="connsiteX6" fmla="*/ 1541174 w 1605942"/>
              <a:gd name="connsiteY6" fmla="*/ 0 h 654054"/>
              <a:gd name="connsiteX7" fmla="*/ 1605942 w 1605942"/>
              <a:gd name="connsiteY7" fmla="*/ 88672 h 654054"/>
              <a:gd name="connsiteX8" fmla="*/ 1550697 w 1605942"/>
              <a:gd name="connsiteY8" fmla="*/ 89523 h 654054"/>
              <a:gd name="connsiteX9" fmla="*/ 1556983 w 1605942"/>
              <a:gd name="connsiteY9" fmla="*/ 239355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5548 w 1605942"/>
              <a:gd name="connsiteY3" fmla="*/ 195540 h 654054"/>
              <a:gd name="connsiteX4" fmla="*/ 1506882 w 1605942"/>
              <a:gd name="connsiteY4" fmla="*/ 91451 h 654054"/>
              <a:gd name="connsiteX5" fmla="*/ 1472592 w 1605942"/>
              <a:gd name="connsiteY5" fmla="*/ 86587 h 654054"/>
              <a:gd name="connsiteX6" fmla="*/ 1541174 w 1605942"/>
              <a:gd name="connsiteY6" fmla="*/ 0 h 654054"/>
              <a:gd name="connsiteX7" fmla="*/ 1605942 w 1605942"/>
              <a:gd name="connsiteY7" fmla="*/ 88672 h 654054"/>
              <a:gd name="connsiteX8" fmla="*/ 1558317 w 1605942"/>
              <a:gd name="connsiteY8" fmla="*/ 89523 h 654054"/>
              <a:gd name="connsiteX9" fmla="*/ 1556983 w 1605942"/>
              <a:gd name="connsiteY9" fmla="*/ 239355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605942"/>
              <a:gd name="connsiteY0" fmla="*/ 654054 h 654054"/>
              <a:gd name="connsiteX1" fmla="*/ 0 w 1605942"/>
              <a:gd name="connsiteY1" fmla="*/ 347656 h 654054"/>
              <a:gd name="connsiteX2" fmla="*/ 153334 w 1605942"/>
              <a:gd name="connsiteY2" fmla="*/ 194322 h 654054"/>
              <a:gd name="connsiteX3" fmla="*/ 1505548 w 1605942"/>
              <a:gd name="connsiteY3" fmla="*/ 195540 h 654054"/>
              <a:gd name="connsiteX4" fmla="*/ 1506882 w 1605942"/>
              <a:gd name="connsiteY4" fmla="*/ 91451 h 654054"/>
              <a:gd name="connsiteX5" fmla="*/ 1472592 w 1605942"/>
              <a:gd name="connsiteY5" fmla="*/ 86587 h 654054"/>
              <a:gd name="connsiteX6" fmla="*/ 1541174 w 1605942"/>
              <a:gd name="connsiteY6" fmla="*/ 0 h 654054"/>
              <a:gd name="connsiteX7" fmla="*/ 1605942 w 1605942"/>
              <a:gd name="connsiteY7" fmla="*/ 88672 h 654054"/>
              <a:gd name="connsiteX8" fmla="*/ 1556412 w 1605942"/>
              <a:gd name="connsiteY8" fmla="*/ 89523 h 654054"/>
              <a:gd name="connsiteX9" fmla="*/ 1556983 w 1605942"/>
              <a:gd name="connsiteY9" fmla="*/ 239355 h 654054"/>
              <a:gd name="connsiteX10" fmla="*/ 153334 w 1605942"/>
              <a:gd name="connsiteY10" fmla="*/ 236208 h 654054"/>
              <a:gd name="connsiteX11" fmla="*/ 41887 w 1605942"/>
              <a:gd name="connsiteY11" fmla="*/ 347655 h 654054"/>
              <a:gd name="connsiteX12" fmla="*/ 41887 w 1605942"/>
              <a:gd name="connsiteY12" fmla="*/ 654054 h 654054"/>
              <a:gd name="connsiteX13" fmla="*/ 0 w 1605942"/>
              <a:gd name="connsiteY13" fmla="*/ 654054 h 654054"/>
              <a:gd name="connsiteX0" fmla="*/ 0 w 1577367"/>
              <a:gd name="connsiteY0" fmla="*/ 654054 h 654054"/>
              <a:gd name="connsiteX1" fmla="*/ 0 w 1577367"/>
              <a:gd name="connsiteY1" fmla="*/ 347656 h 654054"/>
              <a:gd name="connsiteX2" fmla="*/ 153334 w 1577367"/>
              <a:gd name="connsiteY2" fmla="*/ 194322 h 654054"/>
              <a:gd name="connsiteX3" fmla="*/ 1505548 w 1577367"/>
              <a:gd name="connsiteY3" fmla="*/ 195540 h 654054"/>
              <a:gd name="connsiteX4" fmla="*/ 1506882 w 1577367"/>
              <a:gd name="connsiteY4" fmla="*/ 91451 h 654054"/>
              <a:gd name="connsiteX5" fmla="*/ 1472592 w 1577367"/>
              <a:gd name="connsiteY5" fmla="*/ 86587 h 654054"/>
              <a:gd name="connsiteX6" fmla="*/ 1541174 w 1577367"/>
              <a:gd name="connsiteY6" fmla="*/ 0 h 654054"/>
              <a:gd name="connsiteX7" fmla="*/ 1577367 w 1577367"/>
              <a:gd name="connsiteY7" fmla="*/ 88672 h 654054"/>
              <a:gd name="connsiteX8" fmla="*/ 1556412 w 1577367"/>
              <a:gd name="connsiteY8" fmla="*/ 89523 h 654054"/>
              <a:gd name="connsiteX9" fmla="*/ 1556983 w 1577367"/>
              <a:gd name="connsiteY9" fmla="*/ 239355 h 654054"/>
              <a:gd name="connsiteX10" fmla="*/ 153334 w 1577367"/>
              <a:gd name="connsiteY10" fmla="*/ 236208 h 654054"/>
              <a:gd name="connsiteX11" fmla="*/ 41887 w 1577367"/>
              <a:gd name="connsiteY11" fmla="*/ 347655 h 654054"/>
              <a:gd name="connsiteX12" fmla="*/ 41887 w 1577367"/>
              <a:gd name="connsiteY12" fmla="*/ 654054 h 654054"/>
              <a:gd name="connsiteX13" fmla="*/ 0 w 1577367"/>
              <a:gd name="connsiteY13" fmla="*/ 654054 h 654054"/>
              <a:gd name="connsiteX0" fmla="*/ 0 w 1577367"/>
              <a:gd name="connsiteY0" fmla="*/ 654054 h 654054"/>
              <a:gd name="connsiteX1" fmla="*/ 0 w 1577367"/>
              <a:gd name="connsiteY1" fmla="*/ 347656 h 654054"/>
              <a:gd name="connsiteX2" fmla="*/ 153334 w 1577367"/>
              <a:gd name="connsiteY2" fmla="*/ 194322 h 654054"/>
              <a:gd name="connsiteX3" fmla="*/ 1505548 w 1577367"/>
              <a:gd name="connsiteY3" fmla="*/ 195540 h 654054"/>
              <a:gd name="connsiteX4" fmla="*/ 1506882 w 1577367"/>
              <a:gd name="connsiteY4" fmla="*/ 91451 h 654054"/>
              <a:gd name="connsiteX5" fmla="*/ 1474497 w 1577367"/>
              <a:gd name="connsiteY5" fmla="*/ 99922 h 654054"/>
              <a:gd name="connsiteX6" fmla="*/ 1541174 w 1577367"/>
              <a:gd name="connsiteY6" fmla="*/ 0 h 654054"/>
              <a:gd name="connsiteX7" fmla="*/ 1577367 w 1577367"/>
              <a:gd name="connsiteY7" fmla="*/ 88672 h 654054"/>
              <a:gd name="connsiteX8" fmla="*/ 1556412 w 1577367"/>
              <a:gd name="connsiteY8" fmla="*/ 89523 h 654054"/>
              <a:gd name="connsiteX9" fmla="*/ 1556983 w 1577367"/>
              <a:gd name="connsiteY9" fmla="*/ 239355 h 654054"/>
              <a:gd name="connsiteX10" fmla="*/ 153334 w 1577367"/>
              <a:gd name="connsiteY10" fmla="*/ 236208 h 654054"/>
              <a:gd name="connsiteX11" fmla="*/ 41887 w 1577367"/>
              <a:gd name="connsiteY11" fmla="*/ 347655 h 654054"/>
              <a:gd name="connsiteX12" fmla="*/ 41887 w 1577367"/>
              <a:gd name="connsiteY12" fmla="*/ 654054 h 654054"/>
              <a:gd name="connsiteX13" fmla="*/ 0 w 1577367"/>
              <a:gd name="connsiteY13" fmla="*/ 654054 h 654054"/>
              <a:gd name="connsiteX0" fmla="*/ 0 w 1577367"/>
              <a:gd name="connsiteY0" fmla="*/ 654054 h 654054"/>
              <a:gd name="connsiteX1" fmla="*/ 0 w 1577367"/>
              <a:gd name="connsiteY1" fmla="*/ 347656 h 654054"/>
              <a:gd name="connsiteX2" fmla="*/ 153334 w 1577367"/>
              <a:gd name="connsiteY2" fmla="*/ 194322 h 654054"/>
              <a:gd name="connsiteX3" fmla="*/ 1505548 w 1577367"/>
              <a:gd name="connsiteY3" fmla="*/ 195540 h 654054"/>
              <a:gd name="connsiteX4" fmla="*/ 1506882 w 1577367"/>
              <a:gd name="connsiteY4" fmla="*/ 91451 h 654054"/>
              <a:gd name="connsiteX5" fmla="*/ 1485927 w 1577367"/>
              <a:gd name="connsiteY5" fmla="*/ 86587 h 654054"/>
              <a:gd name="connsiteX6" fmla="*/ 1541174 w 1577367"/>
              <a:gd name="connsiteY6" fmla="*/ 0 h 654054"/>
              <a:gd name="connsiteX7" fmla="*/ 1577367 w 1577367"/>
              <a:gd name="connsiteY7" fmla="*/ 88672 h 654054"/>
              <a:gd name="connsiteX8" fmla="*/ 1556412 w 1577367"/>
              <a:gd name="connsiteY8" fmla="*/ 89523 h 654054"/>
              <a:gd name="connsiteX9" fmla="*/ 1556983 w 1577367"/>
              <a:gd name="connsiteY9" fmla="*/ 239355 h 654054"/>
              <a:gd name="connsiteX10" fmla="*/ 153334 w 1577367"/>
              <a:gd name="connsiteY10" fmla="*/ 236208 h 654054"/>
              <a:gd name="connsiteX11" fmla="*/ 41887 w 1577367"/>
              <a:gd name="connsiteY11" fmla="*/ 347655 h 654054"/>
              <a:gd name="connsiteX12" fmla="*/ 41887 w 1577367"/>
              <a:gd name="connsiteY12" fmla="*/ 654054 h 654054"/>
              <a:gd name="connsiteX13" fmla="*/ 0 w 1577367"/>
              <a:gd name="connsiteY13" fmla="*/ 654054 h 654054"/>
              <a:gd name="connsiteX0" fmla="*/ 0 w 1577367"/>
              <a:gd name="connsiteY0" fmla="*/ 654054 h 654054"/>
              <a:gd name="connsiteX1" fmla="*/ 0 w 1577367"/>
              <a:gd name="connsiteY1" fmla="*/ 347656 h 654054"/>
              <a:gd name="connsiteX2" fmla="*/ 153334 w 1577367"/>
              <a:gd name="connsiteY2" fmla="*/ 194322 h 654054"/>
              <a:gd name="connsiteX3" fmla="*/ 1505548 w 1577367"/>
              <a:gd name="connsiteY3" fmla="*/ 195540 h 654054"/>
              <a:gd name="connsiteX4" fmla="*/ 1506882 w 1577367"/>
              <a:gd name="connsiteY4" fmla="*/ 91451 h 654054"/>
              <a:gd name="connsiteX5" fmla="*/ 1485927 w 1577367"/>
              <a:gd name="connsiteY5" fmla="*/ 94207 h 654054"/>
              <a:gd name="connsiteX6" fmla="*/ 1541174 w 1577367"/>
              <a:gd name="connsiteY6" fmla="*/ 0 h 654054"/>
              <a:gd name="connsiteX7" fmla="*/ 1577367 w 1577367"/>
              <a:gd name="connsiteY7" fmla="*/ 88672 h 654054"/>
              <a:gd name="connsiteX8" fmla="*/ 1556412 w 1577367"/>
              <a:gd name="connsiteY8" fmla="*/ 89523 h 654054"/>
              <a:gd name="connsiteX9" fmla="*/ 1556983 w 1577367"/>
              <a:gd name="connsiteY9" fmla="*/ 239355 h 654054"/>
              <a:gd name="connsiteX10" fmla="*/ 153334 w 1577367"/>
              <a:gd name="connsiteY10" fmla="*/ 236208 h 654054"/>
              <a:gd name="connsiteX11" fmla="*/ 41887 w 1577367"/>
              <a:gd name="connsiteY11" fmla="*/ 347655 h 654054"/>
              <a:gd name="connsiteX12" fmla="*/ 41887 w 1577367"/>
              <a:gd name="connsiteY12" fmla="*/ 654054 h 654054"/>
              <a:gd name="connsiteX13" fmla="*/ 0 w 1577367"/>
              <a:gd name="connsiteY13" fmla="*/ 654054 h 654054"/>
              <a:gd name="connsiteX0" fmla="*/ 0 w 1577367"/>
              <a:gd name="connsiteY0" fmla="*/ 654054 h 654054"/>
              <a:gd name="connsiteX1" fmla="*/ 0 w 1577367"/>
              <a:gd name="connsiteY1" fmla="*/ 347656 h 654054"/>
              <a:gd name="connsiteX2" fmla="*/ 153334 w 1577367"/>
              <a:gd name="connsiteY2" fmla="*/ 194322 h 654054"/>
              <a:gd name="connsiteX3" fmla="*/ 1505548 w 1577367"/>
              <a:gd name="connsiteY3" fmla="*/ 195540 h 654054"/>
              <a:gd name="connsiteX4" fmla="*/ 1506882 w 1577367"/>
              <a:gd name="connsiteY4" fmla="*/ 91451 h 654054"/>
              <a:gd name="connsiteX5" fmla="*/ 1485927 w 1577367"/>
              <a:gd name="connsiteY5" fmla="*/ 90397 h 654054"/>
              <a:gd name="connsiteX6" fmla="*/ 1541174 w 1577367"/>
              <a:gd name="connsiteY6" fmla="*/ 0 h 654054"/>
              <a:gd name="connsiteX7" fmla="*/ 1577367 w 1577367"/>
              <a:gd name="connsiteY7" fmla="*/ 88672 h 654054"/>
              <a:gd name="connsiteX8" fmla="*/ 1556412 w 1577367"/>
              <a:gd name="connsiteY8" fmla="*/ 89523 h 654054"/>
              <a:gd name="connsiteX9" fmla="*/ 1556983 w 1577367"/>
              <a:gd name="connsiteY9" fmla="*/ 239355 h 654054"/>
              <a:gd name="connsiteX10" fmla="*/ 153334 w 1577367"/>
              <a:gd name="connsiteY10" fmla="*/ 236208 h 654054"/>
              <a:gd name="connsiteX11" fmla="*/ 41887 w 1577367"/>
              <a:gd name="connsiteY11" fmla="*/ 347655 h 654054"/>
              <a:gd name="connsiteX12" fmla="*/ 41887 w 1577367"/>
              <a:gd name="connsiteY12" fmla="*/ 654054 h 654054"/>
              <a:gd name="connsiteX13" fmla="*/ 0 w 1577367"/>
              <a:gd name="connsiteY13" fmla="*/ 654054 h 654054"/>
              <a:gd name="connsiteX0" fmla="*/ 0 w 1577367"/>
              <a:gd name="connsiteY0" fmla="*/ 654054 h 654054"/>
              <a:gd name="connsiteX1" fmla="*/ 0 w 1577367"/>
              <a:gd name="connsiteY1" fmla="*/ 347656 h 654054"/>
              <a:gd name="connsiteX2" fmla="*/ 153334 w 1577367"/>
              <a:gd name="connsiteY2" fmla="*/ 194322 h 654054"/>
              <a:gd name="connsiteX3" fmla="*/ 1505548 w 1577367"/>
              <a:gd name="connsiteY3" fmla="*/ 195540 h 654054"/>
              <a:gd name="connsiteX4" fmla="*/ 1506882 w 1577367"/>
              <a:gd name="connsiteY4" fmla="*/ 91451 h 654054"/>
              <a:gd name="connsiteX5" fmla="*/ 1485927 w 1577367"/>
              <a:gd name="connsiteY5" fmla="*/ 90397 h 654054"/>
              <a:gd name="connsiteX6" fmla="*/ 1541174 w 1577367"/>
              <a:gd name="connsiteY6" fmla="*/ 0 h 654054"/>
              <a:gd name="connsiteX7" fmla="*/ 1577367 w 1577367"/>
              <a:gd name="connsiteY7" fmla="*/ 92482 h 654054"/>
              <a:gd name="connsiteX8" fmla="*/ 1556412 w 1577367"/>
              <a:gd name="connsiteY8" fmla="*/ 89523 h 654054"/>
              <a:gd name="connsiteX9" fmla="*/ 1556983 w 1577367"/>
              <a:gd name="connsiteY9" fmla="*/ 239355 h 654054"/>
              <a:gd name="connsiteX10" fmla="*/ 153334 w 1577367"/>
              <a:gd name="connsiteY10" fmla="*/ 236208 h 654054"/>
              <a:gd name="connsiteX11" fmla="*/ 41887 w 1577367"/>
              <a:gd name="connsiteY11" fmla="*/ 347655 h 654054"/>
              <a:gd name="connsiteX12" fmla="*/ 41887 w 1577367"/>
              <a:gd name="connsiteY12" fmla="*/ 654054 h 654054"/>
              <a:gd name="connsiteX13" fmla="*/ 0 w 1577367"/>
              <a:gd name="connsiteY13" fmla="*/ 654054 h 654054"/>
              <a:gd name="connsiteX0" fmla="*/ 0 w 1577367"/>
              <a:gd name="connsiteY0" fmla="*/ 654054 h 654054"/>
              <a:gd name="connsiteX1" fmla="*/ 0 w 1577367"/>
              <a:gd name="connsiteY1" fmla="*/ 347656 h 654054"/>
              <a:gd name="connsiteX2" fmla="*/ 153334 w 1577367"/>
              <a:gd name="connsiteY2" fmla="*/ 194322 h 654054"/>
              <a:gd name="connsiteX3" fmla="*/ 1505548 w 1577367"/>
              <a:gd name="connsiteY3" fmla="*/ 195540 h 654054"/>
              <a:gd name="connsiteX4" fmla="*/ 1506882 w 1577367"/>
              <a:gd name="connsiteY4" fmla="*/ 91451 h 654054"/>
              <a:gd name="connsiteX5" fmla="*/ 1485927 w 1577367"/>
              <a:gd name="connsiteY5" fmla="*/ 90397 h 654054"/>
              <a:gd name="connsiteX6" fmla="*/ 1541174 w 1577367"/>
              <a:gd name="connsiteY6" fmla="*/ 0 h 654054"/>
              <a:gd name="connsiteX7" fmla="*/ 1577367 w 1577367"/>
              <a:gd name="connsiteY7" fmla="*/ 90577 h 654054"/>
              <a:gd name="connsiteX8" fmla="*/ 1556412 w 1577367"/>
              <a:gd name="connsiteY8" fmla="*/ 89523 h 654054"/>
              <a:gd name="connsiteX9" fmla="*/ 1556983 w 1577367"/>
              <a:gd name="connsiteY9" fmla="*/ 239355 h 654054"/>
              <a:gd name="connsiteX10" fmla="*/ 153334 w 1577367"/>
              <a:gd name="connsiteY10" fmla="*/ 236208 h 654054"/>
              <a:gd name="connsiteX11" fmla="*/ 41887 w 1577367"/>
              <a:gd name="connsiteY11" fmla="*/ 347655 h 654054"/>
              <a:gd name="connsiteX12" fmla="*/ 41887 w 1577367"/>
              <a:gd name="connsiteY12" fmla="*/ 654054 h 654054"/>
              <a:gd name="connsiteX13" fmla="*/ 0 w 1577367"/>
              <a:gd name="connsiteY13" fmla="*/ 654054 h 654054"/>
              <a:gd name="connsiteX0" fmla="*/ 0 w 1577367"/>
              <a:gd name="connsiteY0" fmla="*/ 654054 h 654054"/>
              <a:gd name="connsiteX1" fmla="*/ 0 w 1577367"/>
              <a:gd name="connsiteY1" fmla="*/ 347656 h 654054"/>
              <a:gd name="connsiteX2" fmla="*/ 153334 w 1577367"/>
              <a:gd name="connsiteY2" fmla="*/ 194322 h 654054"/>
              <a:gd name="connsiteX3" fmla="*/ 1505548 w 1577367"/>
              <a:gd name="connsiteY3" fmla="*/ 195540 h 654054"/>
              <a:gd name="connsiteX4" fmla="*/ 1506882 w 1577367"/>
              <a:gd name="connsiteY4" fmla="*/ 91451 h 654054"/>
              <a:gd name="connsiteX5" fmla="*/ 1485927 w 1577367"/>
              <a:gd name="connsiteY5" fmla="*/ 90397 h 654054"/>
              <a:gd name="connsiteX6" fmla="*/ 1533554 w 1577367"/>
              <a:gd name="connsiteY6" fmla="*/ 0 h 654054"/>
              <a:gd name="connsiteX7" fmla="*/ 1577367 w 1577367"/>
              <a:gd name="connsiteY7" fmla="*/ 90577 h 654054"/>
              <a:gd name="connsiteX8" fmla="*/ 1556412 w 1577367"/>
              <a:gd name="connsiteY8" fmla="*/ 89523 h 654054"/>
              <a:gd name="connsiteX9" fmla="*/ 1556983 w 1577367"/>
              <a:gd name="connsiteY9" fmla="*/ 239355 h 654054"/>
              <a:gd name="connsiteX10" fmla="*/ 153334 w 1577367"/>
              <a:gd name="connsiteY10" fmla="*/ 236208 h 654054"/>
              <a:gd name="connsiteX11" fmla="*/ 41887 w 1577367"/>
              <a:gd name="connsiteY11" fmla="*/ 347655 h 654054"/>
              <a:gd name="connsiteX12" fmla="*/ 41887 w 1577367"/>
              <a:gd name="connsiteY12" fmla="*/ 654054 h 654054"/>
              <a:gd name="connsiteX13" fmla="*/ 0 w 1577367"/>
              <a:gd name="connsiteY13" fmla="*/ 654054 h 6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7367" h="654054">
                <a:moveTo>
                  <a:pt x="0" y="654054"/>
                </a:moveTo>
                <a:lnTo>
                  <a:pt x="0" y="347656"/>
                </a:lnTo>
                <a:cubicBezTo>
                  <a:pt x="0" y="262972"/>
                  <a:pt x="68650" y="194322"/>
                  <a:pt x="153334" y="194322"/>
                </a:cubicBezTo>
                <a:lnTo>
                  <a:pt x="1505548" y="195540"/>
                </a:lnTo>
                <a:cubicBezTo>
                  <a:pt x="1506628" y="155764"/>
                  <a:pt x="1505802" y="131227"/>
                  <a:pt x="1506882" y="91451"/>
                </a:cubicBezTo>
                <a:lnTo>
                  <a:pt x="1485927" y="90397"/>
                </a:lnTo>
                <a:lnTo>
                  <a:pt x="1533554" y="0"/>
                </a:lnTo>
                <a:lnTo>
                  <a:pt x="1577367" y="90577"/>
                </a:lnTo>
                <a:lnTo>
                  <a:pt x="1556412" y="89523"/>
                </a:lnTo>
                <a:cubicBezTo>
                  <a:pt x="1557237" y="142642"/>
                  <a:pt x="1556158" y="186236"/>
                  <a:pt x="1556983" y="239355"/>
                </a:cubicBezTo>
                <a:lnTo>
                  <a:pt x="153334" y="236208"/>
                </a:lnTo>
                <a:cubicBezTo>
                  <a:pt x="91784" y="236208"/>
                  <a:pt x="41887" y="286105"/>
                  <a:pt x="41887" y="347655"/>
                </a:cubicBezTo>
                <a:lnTo>
                  <a:pt x="41887" y="654054"/>
                </a:lnTo>
                <a:lnTo>
                  <a:pt x="0" y="654054"/>
                </a:lnTo>
                <a:close/>
              </a:path>
            </a:pathLst>
          </a:custGeom>
          <a:solidFill>
            <a:srgbClr val="F4B183"/>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10" name="文本框 309">
                <a:extLst>
                  <a:ext uri="{FF2B5EF4-FFF2-40B4-BE49-F238E27FC236}">
                    <a16:creationId xmlns:a16="http://schemas.microsoft.com/office/drawing/2014/main" id="{24CF38A2-A13F-4976-9993-84B2BCED7370}"/>
                  </a:ext>
                </a:extLst>
              </p:cNvPr>
              <p:cNvSpPr txBox="1"/>
              <p:nvPr/>
            </p:nvSpPr>
            <p:spPr>
              <a:xfrm>
                <a:off x="9552548" y="4232701"/>
                <a:ext cx="224420" cy="1765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900" b="1" i="1" dirty="0">
                              <a:latin typeface="Cambria Math" panose="02040503050406030204" pitchFamily="18" charset="0"/>
                              <a:ea typeface="Cambria Math" panose="02040503050406030204" pitchFamily="18" charset="0"/>
                            </a:rPr>
                          </m:ctrlPr>
                        </m:sSubSupPr>
                        <m:e>
                          <m:r>
                            <a:rPr lang="en-US" altLang="zh-CN" sz="900" b="1" i="1" dirty="0">
                              <a:latin typeface="Cambria Math" panose="02040503050406030204" pitchFamily="18" charset="0"/>
                              <a:ea typeface="Cambria Math" panose="02040503050406030204" pitchFamily="18" charset="0"/>
                            </a:rPr>
                            <m:t>𝜽</m:t>
                          </m:r>
                        </m:e>
                        <m:sub>
                          <m:r>
                            <a:rPr lang="en-US" altLang="zh-CN" sz="900" b="1" i="1" dirty="0">
                              <a:latin typeface="Cambria Math" panose="02040503050406030204" pitchFamily="18" charset="0"/>
                              <a:ea typeface="Cambria Math" panose="02040503050406030204" pitchFamily="18" charset="0"/>
                            </a:rPr>
                            <m:t>𝒅</m:t>
                          </m:r>
                        </m:sub>
                        <m:sup>
                          <m:r>
                            <a:rPr lang="en-US" altLang="zh-CN" sz="900" b="1" i="1" dirty="0">
                              <a:latin typeface="Cambria Math" panose="02040503050406030204" pitchFamily="18" charset="0"/>
                              <a:ea typeface="Cambria Math" panose="02040503050406030204" pitchFamily="18" charset="0"/>
                            </a:rPr>
                            <m:t>(</m:t>
                          </m:r>
                          <m:r>
                            <a:rPr lang="en-US" altLang="zh-CN" sz="900" b="1" i="1" dirty="0">
                              <a:latin typeface="Cambria Math" panose="02040503050406030204" pitchFamily="18" charset="0"/>
                              <a:ea typeface="Cambria Math" panose="02040503050406030204" pitchFamily="18" charset="0"/>
                            </a:rPr>
                            <m:t>𝒌</m:t>
                          </m:r>
                          <m:r>
                            <a:rPr lang="en-US" altLang="zh-CN" sz="900" b="1" i="1" dirty="0">
                              <a:latin typeface="Cambria Math" panose="02040503050406030204" pitchFamily="18" charset="0"/>
                              <a:ea typeface="Cambria Math" panose="02040503050406030204" pitchFamily="18" charset="0"/>
                            </a:rPr>
                            <m:t>)</m:t>
                          </m:r>
                        </m:sup>
                      </m:sSubSup>
                    </m:oMath>
                  </m:oMathPara>
                </a14:m>
                <a:endParaRPr lang="zh-CN" altLang="en-US" sz="1913" b="1" dirty="0"/>
              </a:p>
            </p:txBody>
          </p:sp>
        </mc:Choice>
        <mc:Fallback xmlns="">
          <p:sp>
            <p:nvSpPr>
              <p:cNvPr id="310" name="文本框 309">
                <a:extLst>
                  <a:ext uri="{FF2B5EF4-FFF2-40B4-BE49-F238E27FC236}">
                    <a16:creationId xmlns:a16="http://schemas.microsoft.com/office/drawing/2014/main" id="{24CF38A2-A13F-4976-9993-84B2BCED7370}"/>
                  </a:ext>
                </a:extLst>
              </p:cNvPr>
              <p:cNvSpPr txBox="1">
                <a:spLocks noRot="1" noChangeAspect="1" noMove="1" noResize="1" noEditPoints="1" noAdjustHandles="1" noChangeArrowheads="1" noChangeShapeType="1" noTextEdit="1"/>
              </p:cNvSpPr>
              <p:nvPr/>
            </p:nvSpPr>
            <p:spPr>
              <a:xfrm>
                <a:off x="9552548" y="4232701"/>
                <a:ext cx="224420" cy="176587"/>
              </a:xfrm>
              <a:prstGeom prst="rect">
                <a:avLst/>
              </a:prstGeom>
              <a:blipFill>
                <a:blip r:embed="rId65"/>
                <a:stretch>
                  <a:fillRect l="-13514" t="-6897" r="-13514" b="-20690"/>
                </a:stretch>
              </a:blipFill>
            </p:spPr>
            <p:txBody>
              <a:bodyPr/>
              <a:lstStyle/>
              <a:p>
                <a:r>
                  <a:rPr lang="zh-CN" altLang="en-US">
                    <a:noFill/>
                  </a:rPr>
                  <a:t> </a:t>
                </a:r>
              </a:p>
            </p:txBody>
          </p:sp>
        </mc:Fallback>
      </mc:AlternateContent>
      <p:sp>
        <p:nvSpPr>
          <p:cNvPr id="311" name="箭头: 圆角右 310">
            <a:extLst>
              <a:ext uri="{FF2B5EF4-FFF2-40B4-BE49-F238E27FC236}">
                <a16:creationId xmlns:a16="http://schemas.microsoft.com/office/drawing/2014/main" id="{FE341019-EFEB-4355-A446-AB1135E0969C}"/>
              </a:ext>
            </a:extLst>
          </p:cNvPr>
          <p:cNvSpPr/>
          <p:nvPr/>
        </p:nvSpPr>
        <p:spPr>
          <a:xfrm>
            <a:off x="6201262" y="3603497"/>
            <a:ext cx="1250421" cy="359759"/>
          </a:xfrm>
          <a:prstGeom prst="bentArrow">
            <a:avLst>
              <a:gd name="adj1" fmla="val 11917"/>
              <a:gd name="adj2" fmla="val 11576"/>
              <a:gd name="adj3" fmla="val 25659"/>
              <a:gd name="adj4" fmla="val 43750"/>
            </a:avLst>
          </a:prstGeom>
          <a:solidFill>
            <a:srgbClr val="5B9BD5"/>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2" name="箭头: 手杖形 311">
            <a:extLst>
              <a:ext uri="{FF2B5EF4-FFF2-40B4-BE49-F238E27FC236}">
                <a16:creationId xmlns:a16="http://schemas.microsoft.com/office/drawing/2014/main" id="{34258CF7-97B3-4812-B2D9-CE20CFDC2152}"/>
              </a:ext>
            </a:extLst>
          </p:cNvPr>
          <p:cNvSpPr/>
          <p:nvPr/>
        </p:nvSpPr>
        <p:spPr>
          <a:xfrm rot="10800000" flipH="1">
            <a:off x="6201262" y="4572686"/>
            <a:ext cx="476186" cy="791786"/>
          </a:xfrm>
          <a:prstGeom prst="uturnArrow">
            <a:avLst>
              <a:gd name="adj1" fmla="val 8930"/>
              <a:gd name="adj2" fmla="val 8919"/>
              <a:gd name="adj3" fmla="val 26331"/>
              <a:gd name="adj4" fmla="val 20707"/>
              <a:gd name="adj5" fmla="val 31019"/>
            </a:avLst>
          </a:prstGeom>
          <a:solidFill>
            <a:srgbClr val="5B9BD5"/>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313" name="文本框 312">
                <a:extLst>
                  <a:ext uri="{FF2B5EF4-FFF2-40B4-BE49-F238E27FC236}">
                    <a16:creationId xmlns:a16="http://schemas.microsoft.com/office/drawing/2014/main" id="{83D00115-5810-4AD8-8CF3-621259BDBFC5}"/>
                  </a:ext>
                </a:extLst>
              </p:cNvPr>
              <p:cNvSpPr txBox="1"/>
              <p:nvPr/>
            </p:nvSpPr>
            <p:spPr>
              <a:xfrm>
                <a:off x="6154927" y="3810593"/>
                <a:ext cx="527965" cy="245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957" b="1" i="1">
                              <a:latin typeface="Cambria Math" panose="02040503050406030204" pitchFamily="18" charset="0"/>
                            </a:rPr>
                          </m:ctrlPr>
                        </m:sSupPr>
                        <m:e>
                          <m:acc>
                            <m:accPr>
                              <m:chr m:val="́"/>
                              <m:ctrlPr>
                                <a:rPr lang="en-US" altLang="zh-CN" sz="957" b="1" i="1">
                                  <a:latin typeface="Cambria Math" panose="02040503050406030204" pitchFamily="18" charset="0"/>
                                </a:rPr>
                              </m:ctrlPr>
                            </m:accPr>
                            <m:e>
                              <m:r>
                                <a:rPr lang="en-US" altLang="zh-CN" sz="957" b="1" i="1">
                                  <a:latin typeface="Cambria Math" panose="02040503050406030204" pitchFamily="18" charset="0"/>
                                </a:rPr>
                                <m:t>𝒔</m:t>
                              </m:r>
                            </m:e>
                          </m:acc>
                        </m:e>
                        <m:sup>
                          <m:r>
                            <a:rPr lang="en-US" altLang="zh-CN" sz="957" b="1" i="1">
                              <a:latin typeface="Cambria Math" panose="02040503050406030204" pitchFamily="18" charset="0"/>
                            </a:rPr>
                            <m:t>(</m:t>
                          </m:r>
                          <m:r>
                            <a:rPr lang="en-US" altLang="zh-CN" sz="957" b="1" i="1">
                              <a:latin typeface="Cambria Math" panose="02040503050406030204" pitchFamily="18" charset="0"/>
                            </a:rPr>
                            <m:t>𝒌</m:t>
                          </m:r>
                          <m:r>
                            <a:rPr lang="en-US" altLang="zh-CN" sz="957" b="1" i="1">
                              <a:latin typeface="Cambria Math" panose="02040503050406030204" pitchFamily="18" charset="0"/>
                            </a:rPr>
                            <m:t>−</m:t>
                          </m:r>
                          <m:r>
                            <a:rPr lang="en-US" altLang="zh-CN" sz="957" b="1" i="1">
                              <a:latin typeface="Cambria Math" panose="02040503050406030204" pitchFamily="18" charset="0"/>
                            </a:rPr>
                            <m:t>𝟏</m:t>
                          </m:r>
                          <m:r>
                            <a:rPr lang="en-US" altLang="zh-CN" sz="957" b="1" i="1">
                              <a:latin typeface="Cambria Math" panose="02040503050406030204" pitchFamily="18" charset="0"/>
                            </a:rPr>
                            <m:t>)</m:t>
                          </m:r>
                        </m:sup>
                      </m:sSup>
                    </m:oMath>
                  </m:oMathPara>
                </a14:m>
                <a:endParaRPr lang="zh-CN" altLang="en-US" sz="1913" b="1" dirty="0"/>
              </a:p>
            </p:txBody>
          </p:sp>
        </mc:Choice>
        <mc:Fallback xmlns="">
          <p:sp>
            <p:nvSpPr>
              <p:cNvPr id="313" name="文本框 312">
                <a:extLst>
                  <a:ext uri="{FF2B5EF4-FFF2-40B4-BE49-F238E27FC236}">
                    <a16:creationId xmlns:a16="http://schemas.microsoft.com/office/drawing/2014/main" id="{83D00115-5810-4AD8-8CF3-621259BDBFC5}"/>
                  </a:ext>
                </a:extLst>
              </p:cNvPr>
              <p:cNvSpPr txBox="1">
                <a:spLocks noRot="1" noChangeAspect="1" noMove="1" noResize="1" noEditPoints="1" noAdjustHandles="1" noChangeArrowheads="1" noChangeShapeType="1" noTextEdit="1"/>
              </p:cNvSpPr>
              <p:nvPr/>
            </p:nvSpPr>
            <p:spPr>
              <a:xfrm>
                <a:off x="6154927" y="3810593"/>
                <a:ext cx="527965" cy="245516"/>
              </a:xfrm>
              <a:prstGeom prst="rect">
                <a:avLst/>
              </a:prstGeom>
              <a:blipFill>
                <a:blip r:embed="rId66"/>
                <a:stretch>
                  <a:fillRect/>
                </a:stretch>
              </a:blipFill>
            </p:spPr>
            <p:txBody>
              <a:bodyPr/>
              <a:lstStyle/>
              <a:p>
                <a:r>
                  <a:rPr lang="zh-CN" altLang="en-US">
                    <a:noFill/>
                  </a:rPr>
                  <a:t> </a:t>
                </a:r>
              </a:p>
            </p:txBody>
          </p:sp>
        </mc:Fallback>
      </mc:AlternateContent>
      <p:cxnSp>
        <p:nvCxnSpPr>
          <p:cNvPr id="314" name="直接箭头连接符 313">
            <a:extLst>
              <a:ext uri="{FF2B5EF4-FFF2-40B4-BE49-F238E27FC236}">
                <a16:creationId xmlns:a16="http://schemas.microsoft.com/office/drawing/2014/main" id="{DD184CBD-B85A-424B-8435-ACAD8261C2C1}"/>
              </a:ext>
            </a:extLst>
          </p:cNvPr>
          <p:cNvCxnSpPr>
            <a:cxnSpLocks/>
          </p:cNvCxnSpPr>
          <p:nvPr/>
        </p:nvCxnSpPr>
        <p:spPr>
          <a:xfrm flipV="1">
            <a:off x="6623677" y="4602001"/>
            <a:ext cx="0" cy="305294"/>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sp>
        <p:nvSpPr>
          <p:cNvPr id="315" name="矩形: 圆角 314">
            <a:extLst>
              <a:ext uri="{FF2B5EF4-FFF2-40B4-BE49-F238E27FC236}">
                <a16:creationId xmlns:a16="http://schemas.microsoft.com/office/drawing/2014/main" id="{6F7EE56A-1388-4CB9-AD22-098E58C14185}"/>
              </a:ext>
            </a:extLst>
          </p:cNvPr>
          <p:cNvSpPr/>
          <p:nvPr/>
        </p:nvSpPr>
        <p:spPr>
          <a:xfrm>
            <a:off x="10260495" y="4282245"/>
            <a:ext cx="270320" cy="108000"/>
          </a:xfrm>
          <a:prstGeom prst="roundRect">
            <a:avLst/>
          </a:prstGeom>
          <a:solidFill>
            <a:srgbClr val="FFC000"/>
          </a:solidFill>
          <a:ln>
            <a:solidFill>
              <a:schemeClr val="accent4">
                <a:lumMod val="60000"/>
                <a:lumOff val="40000"/>
              </a:schemeClr>
            </a:solidFill>
          </a:ln>
          <a:scene3d>
            <a:camera prst="orthographicFront">
              <a:rot lat="0" lon="0" rev="5400000"/>
            </a:camera>
            <a:lightRig rig="threePt" dir="t"/>
          </a:scene3d>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744" b="1" dirty="0">
                <a:solidFill>
                  <a:schemeClr val="tx1"/>
                </a:solidFill>
                <a:latin typeface="Times New Roman" panose="02020603050405020304" pitchFamily="18" charset="0"/>
                <a:cs typeface="Times New Roman" panose="02020603050405020304" pitchFamily="18" charset="0"/>
              </a:rPr>
              <a:t>Conv</a:t>
            </a:r>
          </a:p>
        </p:txBody>
      </p:sp>
      <p:sp>
        <p:nvSpPr>
          <p:cNvPr id="316" name="矩形: 圆角 315">
            <a:extLst>
              <a:ext uri="{FF2B5EF4-FFF2-40B4-BE49-F238E27FC236}">
                <a16:creationId xmlns:a16="http://schemas.microsoft.com/office/drawing/2014/main" id="{4E39A132-870B-4487-9A96-D814FA707EB6}"/>
              </a:ext>
            </a:extLst>
          </p:cNvPr>
          <p:cNvSpPr/>
          <p:nvPr/>
        </p:nvSpPr>
        <p:spPr>
          <a:xfrm>
            <a:off x="10943921" y="4283212"/>
            <a:ext cx="261052" cy="108050"/>
          </a:xfrm>
          <a:prstGeom prst="roundRect">
            <a:avLst/>
          </a:prstGeom>
          <a:solidFill>
            <a:schemeClr val="accent2">
              <a:lumMod val="60000"/>
              <a:lumOff val="40000"/>
            </a:schemeClr>
          </a:solidFill>
          <a:ln>
            <a:solidFill>
              <a:schemeClr val="accent2">
                <a:lumMod val="40000"/>
                <a:lumOff val="60000"/>
              </a:schemeClr>
            </a:solidFill>
          </a:ln>
          <a:scene3d>
            <a:camera prst="orthographicFront">
              <a:rot lat="0" lon="0" rev="5400000"/>
            </a:camera>
            <a:lightRig rig="threePt" dir="t"/>
          </a:scene3d>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744" b="1" dirty="0">
                <a:solidFill>
                  <a:schemeClr val="tx1"/>
                </a:solidFill>
                <a:latin typeface="Times New Roman" panose="02020603050405020304" pitchFamily="18" charset="0"/>
                <a:cs typeface="Times New Roman" panose="02020603050405020304" pitchFamily="18" charset="0"/>
              </a:rPr>
              <a:t>ReLU</a:t>
            </a:r>
          </a:p>
        </p:txBody>
      </p:sp>
      <p:sp>
        <p:nvSpPr>
          <p:cNvPr id="317" name="矩形: 圆角 316">
            <a:extLst>
              <a:ext uri="{FF2B5EF4-FFF2-40B4-BE49-F238E27FC236}">
                <a16:creationId xmlns:a16="http://schemas.microsoft.com/office/drawing/2014/main" id="{02BA2088-A1E7-4DF2-98A7-14B2472BD9ED}"/>
              </a:ext>
            </a:extLst>
          </p:cNvPr>
          <p:cNvSpPr/>
          <p:nvPr/>
        </p:nvSpPr>
        <p:spPr>
          <a:xfrm>
            <a:off x="11629780" y="4283212"/>
            <a:ext cx="270320" cy="108000"/>
          </a:xfrm>
          <a:prstGeom prst="roundRect">
            <a:avLst/>
          </a:prstGeom>
          <a:solidFill>
            <a:srgbClr val="FFC000"/>
          </a:solidFill>
          <a:ln>
            <a:solidFill>
              <a:schemeClr val="accent4">
                <a:lumMod val="60000"/>
                <a:lumOff val="40000"/>
              </a:schemeClr>
            </a:solidFill>
          </a:ln>
          <a:scene3d>
            <a:camera prst="orthographicFront">
              <a:rot lat="0" lon="0" rev="5400000"/>
            </a:camera>
            <a:lightRig rig="threePt" dir="t"/>
          </a:scene3d>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744" b="1" dirty="0">
                <a:solidFill>
                  <a:schemeClr val="tx1"/>
                </a:solidFill>
                <a:latin typeface="Times New Roman" panose="02020603050405020304" pitchFamily="18" charset="0"/>
                <a:cs typeface="Times New Roman" panose="02020603050405020304" pitchFamily="18" charset="0"/>
              </a:rPr>
              <a:t>Conv</a:t>
            </a:r>
          </a:p>
        </p:txBody>
      </p:sp>
      <p:sp>
        <p:nvSpPr>
          <p:cNvPr id="318" name="矩形: 圆角 317">
            <a:extLst>
              <a:ext uri="{FF2B5EF4-FFF2-40B4-BE49-F238E27FC236}">
                <a16:creationId xmlns:a16="http://schemas.microsoft.com/office/drawing/2014/main" id="{4F47DD19-71B0-417A-9093-B5CD497921B4}"/>
              </a:ext>
            </a:extLst>
          </p:cNvPr>
          <p:cNvSpPr/>
          <p:nvPr/>
        </p:nvSpPr>
        <p:spPr>
          <a:xfrm rot="16200000">
            <a:off x="3446235" y="4401611"/>
            <a:ext cx="1024919" cy="617429"/>
          </a:xfrm>
          <a:prstGeom prst="roundRect">
            <a:avLst/>
          </a:prstGeom>
          <a:solidFill>
            <a:srgbClr val="FBE5D6"/>
          </a:solidFill>
          <a:ln>
            <a:solidFill>
              <a:srgbClr val="C55A11"/>
            </a:solidFill>
            <a:prstDash val="solid"/>
          </a:ln>
        </p:spPr>
        <p:style>
          <a:lnRef idx="2">
            <a:schemeClr val="accent5"/>
          </a:lnRef>
          <a:fillRef idx="1">
            <a:schemeClr val="lt1"/>
          </a:fillRef>
          <a:effectRef idx="0">
            <a:schemeClr val="accent5"/>
          </a:effectRef>
          <a:fontRef idx="minor">
            <a:schemeClr val="dk1"/>
          </a:fontRef>
        </p:style>
        <p:txBody>
          <a:bodyPr lIns="0" rIns="0" rtlCol="0" anchor="ctr"/>
          <a:lstStyle/>
          <a:p>
            <a:pPr algn="ctr"/>
            <a:endParaRPr lang="en-US" altLang="zh-CN" sz="744" b="1" dirty="0">
              <a:solidFill>
                <a:schemeClr val="tx1"/>
              </a:solidFill>
              <a:latin typeface="+mj-lt"/>
              <a:cs typeface="Arial" panose="020B0604020202020204" pitchFamily="34" charset="0"/>
            </a:endParaRPr>
          </a:p>
        </p:txBody>
      </p:sp>
      <p:grpSp>
        <p:nvGrpSpPr>
          <p:cNvPr id="319" name="组合 318">
            <a:extLst>
              <a:ext uri="{FF2B5EF4-FFF2-40B4-BE49-F238E27FC236}">
                <a16:creationId xmlns:a16="http://schemas.microsoft.com/office/drawing/2014/main" id="{3F0BEEDE-88DA-4C3F-B3A2-48ACFA8F6932}"/>
              </a:ext>
            </a:extLst>
          </p:cNvPr>
          <p:cNvGrpSpPr/>
          <p:nvPr/>
        </p:nvGrpSpPr>
        <p:grpSpPr>
          <a:xfrm>
            <a:off x="3790291" y="4283212"/>
            <a:ext cx="320084" cy="349444"/>
            <a:chOff x="2929116" y="4289056"/>
            <a:chExt cx="320084" cy="349444"/>
          </a:xfrm>
        </p:grpSpPr>
        <p:grpSp>
          <p:nvGrpSpPr>
            <p:cNvPr id="320" name="组合 319">
              <a:extLst>
                <a:ext uri="{FF2B5EF4-FFF2-40B4-BE49-F238E27FC236}">
                  <a16:creationId xmlns:a16="http://schemas.microsoft.com/office/drawing/2014/main" id="{F923C43F-146B-4E32-873C-B51B1C3E84EA}"/>
                </a:ext>
              </a:extLst>
            </p:cNvPr>
            <p:cNvGrpSpPr/>
            <p:nvPr/>
          </p:nvGrpSpPr>
          <p:grpSpPr>
            <a:xfrm>
              <a:off x="2929116" y="4289056"/>
              <a:ext cx="320084" cy="349444"/>
              <a:chOff x="1255173" y="3460933"/>
              <a:chExt cx="383067" cy="413400"/>
            </a:xfrm>
          </p:grpSpPr>
          <p:sp>
            <p:nvSpPr>
              <p:cNvPr id="330" name="Google Shape;6876;p71">
                <a:extLst>
                  <a:ext uri="{FF2B5EF4-FFF2-40B4-BE49-F238E27FC236}">
                    <a16:creationId xmlns:a16="http://schemas.microsoft.com/office/drawing/2014/main" id="{E989E7DB-EA7A-4CE0-9F05-502C72BB653A}"/>
                  </a:ext>
                </a:extLst>
              </p:cNvPr>
              <p:cNvSpPr/>
              <p:nvPr/>
            </p:nvSpPr>
            <p:spPr>
              <a:xfrm>
                <a:off x="1257014" y="346093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6877;p71">
                <a:extLst>
                  <a:ext uri="{FF2B5EF4-FFF2-40B4-BE49-F238E27FC236}">
                    <a16:creationId xmlns:a16="http://schemas.microsoft.com/office/drawing/2014/main" id="{A51EA303-805C-441C-B526-C748D4972352}"/>
                  </a:ext>
                </a:extLst>
              </p:cNvPr>
              <p:cNvSpPr/>
              <p:nvPr/>
            </p:nvSpPr>
            <p:spPr>
              <a:xfrm>
                <a:off x="1349541" y="356052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6878;p71">
                <a:extLst>
                  <a:ext uri="{FF2B5EF4-FFF2-40B4-BE49-F238E27FC236}">
                    <a16:creationId xmlns:a16="http://schemas.microsoft.com/office/drawing/2014/main" id="{7C8C9847-FB01-4D7A-8002-CC33C180617D}"/>
                  </a:ext>
                </a:extLst>
              </p:cNvPr>
              <p:cNvSpPr/>
              <p:nvPr/>
            </p:nvSpPr>
            <p:spPr>
              <a:xfrm>
                <a:off x="1442797" y="356052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6879;p71">
                <a:extLst>
                  <a:ext uri="{FF2B5EF4-FFF2-40B4-BE49-F238E27FC236}">
                    <a16:creationId xmlns:a16="http://schemas.microsoft.com/office/drawing/2014/main" id="{14E130B6-1D1D-4E44-9717-F0BE56C4E8BF}"/>
                  </a:ext>
                </a:extLst>
              </p:cNvPr>
              <p:cNvSpPr/>
              <p:nvPr/>
            </p:nvSpPr>
            <p:spPr>
              <a:xfrm>
                <a:off x="1256284" y="356052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6880;p71">
                <a:extLst>
                  <a:ext uri="{FF2B5EF4-FFF2-40B4-BE49-F238E27FC236}">
                    <a16:creationId xmlns:a16="http://schemas.microsoft.com/office/drawing/2014/main" id="{6BCE6122-8BF7-4FE4-BCA6-C4D0B26D675F}"/>
                  </a:ext>
                </a:extLst>
              </p:cNvPr>
              <p:cNvSpPr/>
              <p:nvPr/>
            </p:nvSpPr>
            <p:spPr>
              <a:xfrm>
                <a:off x="1258064" y="346093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6881;p71">
                <a:extLst>
                  <a:ext uri="{FF2B5EF4-FFF2-40B4-BE49-F238E27FC236}">
                    <a16:creationId xmlns:a16="http://schemas.microsoft.com/office/drawing/2014/main" id="{0C1C523D-EE64-4D65-A98F-F4F68301152F}"/>
                  </a:ext>
                </a:extLst>
              </p:cNvPr>
              <p:cNvSpPr/>
              <p:nvPr/>
            </p:nvSpPr>
            <p:spPr>
              <a:xfrm>
                <a:off x="1352039" y="346093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6882;p71">
                <a:extLst>
                  <a:ext uri="{FF2B5EF4-FFF2-40B4-BE49-F238E27FC236}">
                    <a16:creationId xmlns:a16="http://schemas.microsoft.com/office/drawing/2014/main" id="{78CD6422-1ED7-4317-A43C-59FE6BC5F602}"/>
                  </a:ext>
                </a:extLst>
              </p:cNvPr>
              <p:cNvSpPr/>
              <p:nvPr/>
            </p:nvSpPr>
            <p:spPr>
              <a:xfrm>
                <a:off x="1447060" y="346093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 name="Google Shape;6883;p71">
                <a:extLst>
                  <a:ext uri="{FF2B5EF4-FFF2-40B4-BE49-F238E27FC236}">
                    <a16:creationId xmlns:a16="http://schemas.microsoft.com/office/drawing/2014/main" id="{C961576D-BD54-4C7E-91DB-E205375854BD}"/>
                  </a:ext>
                </a:extLst>
              </p:cNvPr>
              <p:cNvCxnSpPr/>
              <p:nvPr/>
            </p:nvCxnSpPr>
            <p:spPr>
              <a:xfrm>
                <a:off x="1292957" y="352231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338" name="Google Shape;6884;p71">
                <a:extLst>
                  <a:ext uri="{FF2B5EF4-FFF2-40B4-BE49-F238E27FC236}">
                    <a16:creationId xmlns:a16="http://schemas.microsoft.com/office/drawing/2014/main" id="{0B393D7B-ABFC-439C-91A0-1D57715D3922}"/>
                  </a:ext>
                </a:extLst>
              </p:cNvPr>
              <p:cNvCxnSpPr/>
              <p:nvPr/>
            </p:nvCxnSpPr>
            <p:spPr>
              <a:xfrm>
                <a:off x="1324791" y="348894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6885;p71">
                <a:extLst>
                  <a:ext uri="{FF2B5EF4-FFF2-40B4-BE49-F238E27FC236}">
                    <a16:creationId xmlns:a16="http://schemas.microsoft.com/office/drawing/2014/main" id="{A2BAA414-CB96-4D2B-AA0D-A82272DB8C7B}"/>
                  </a:ext>
                </a:extLst>
              </p:cNvPr>
              <p:cNvCxnSpPr/>
              <p:nvPr/>
            </p:nvCxnSpPr>
            <p:spPr>
              <a:xfrm>
                <a:off x="1255173" y="365904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340" name="Google Shape;6886;p71">
                <a:extLst>
                  <a:ext uri="{FF2B5EF4-FFF2-40B4-BE49-F238E27FC236}">
                    <a16:creationId xmlns:a16="http://schemas.microsoft.com/office/drawing/2014/main" id="{A3598D0B-51D2-422C-B6EC-1384B6818004}"/>
                  </a:ext>
                </a:extLst>
              </p:cNvPr>
              <p:cNvCxnSpPr/>
              <p:nvPr/>
            </p:nvCxnSpPr>
            <p:spPr>
              <a:xfrm>
                <a:off x="1255173" y="3776260"/>
                <a:ext cx="282300" cy="0"/>
              </a:xfrm>
              <a:prstGeom prst="straightConnector1">
                <a:avLst/>
              </a:prstGeom>
              <a:noFill/>
              <a:ln w="9525" cap="flat" cmpd="sng">
                <a:solidFill>
                  <a:schemeClr val="dk2"/>
                </a:solidFill>
                <a:prstDash val="solid"/>
                <a:round/>
                <a:headEnd type="none" w="med" len="med"/>
                <a:tailEnd type="none" w="med" len="med"/>
              </a:ln>
            </p:spPr>
          </p:cxnSp>
          <p:sp>
            <p:nvSpPr>
              <p:cNvPr id="341" name="Google Shape;6887;p71">
                <a:extLst>
                  <a:ext uri="{FF2B5EF4-FFF2-40B4-BE49-F238E27FC236}">
                    <a16:creationId xmlns:a16="http://schemas.microsoft.com/office/drawing/2014/main" id="{C2CC0458-FB73-4C77-86A3-DB633FDC5D1F}"/>
                  </a:ext>
                </a:extLst>
              </p:cNvPr>
              <p:cNvSpPr/>
              <p:nvPr/>
            </p:nvSpPr>
            <p:spPr>
              <a:xfrm>
                <a:off x="1540660" y="352488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342" name="Google Shape;6888;p71">
                <a:extLst>
                  <a:ext uri="{FF2B5EF4-FFF2-40B4-BE49-F238E27FC236}">
                    <a16:creationId xmlns:a16="http://schemas.microsoft.com/office/drawing/2014/main" id="{82FA1E6D-4276-4CD1-9332-61E7C95B8B97}"/>
                  </a:ext>
                </a:extLst>
              </p:cNvPr>
              <p:cNvSpPr/>
              <p:nvPr/>
            </p:nvSpPr>
            <p:spPr>
              <a:xfrm>
                <a:off x="1577105" y="349049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343" name="Google Shape;6889;p71">
                <a:extLst>
                  <a:ext uri="{FF2B5EF4-FFF2-40B4-BE49-F238E27FC236}">
                    <a16:creationId xmlns:a16="http://schemas.microsoft.com/office/drawing/2014/main" id="{F5FB3892-1D76-4829-AC9C-5E7AF16DC9A9}"/>
                  </a:ext>
                </a:extLst>
              </p:cNvPr>
              <p:cNvSpPr/>
              <p:nvPr/>
            </p:nvSpPr>
            <p:spPr>
              <a:xfrm>
                <a:off x="1607133" y="346379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344" name="Google Shape;6890;p71">
                <a:extLst>
                  <a:ext uri="{FF2B5EF4-FFF2-40B4-BE49-F238E27FC236}">
                    <a16:creationId xmlns:a16="http://schemas.microsoft.com/office/drawing/2014/main" id="{7DB6561C-5DBF-4C42-A684-10312B93F903}"/>
                  </a:ext>
                </a:extLst>
              </p:cNvPr>
              <p:cNvCxnSpPr/>
              <p:nvPr/>
            </p:nvCxnSpPr>
            <p:spPr>
              <a:xfrm rot="10800000" flipH="1">
                <a:off x="1538340" y="355858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6891;p71">
                <a:extLst>
                  <a:ext uri="{FF2B5EF4-FFF2-40B4-BE49-F238E27FC236}">
                    <a16:creationId xmlns:a16="http://schemas.microsoft.com/office/drawing/2014/main" id="{F2962DC2-30E7-422F-9C12-3E4ACF39D706}"/>
                  </a:ext>
                </a:extLst>
              </p:cNvPr>
              <p:cNvCxnSpPr/>
              <p:nvPr/>
            </p:nvCxnSpPr>
            <p:spPr>
              <a:xfrm rot="10800000" flipH="1">
                <a:off x="1538340" y="3672548"/>
                <a:ext cx="99900" cy="100800"/>
              </a:xfrm>
              <a:prstGeom prst="straightConnector1">
                <a:avLst/>
              </a:prstGeom>
              <a:noFill/>
              <a:ln w="9525" cap="flat" cmpd="sng">
                <a:solidFill>
                  <a:schemeClr val="dk2"/>
                </a:solidFill>
                <a:prstDash val="solid"/>
                <a:round/>
                <a:headEnd type="none" w="med" len="med"/>
                <a:tailEnd type="none" w="med" len="med"/>
              </a:ln>
            </p:spPr>
          </p:cxnSp>
        </p:grpSp>
        <p:sp>
          <p:nvSpPr>
            <p:cNvPr id="321" name="Google Shape;6135;p60">
              <a:extLst>
                <a:ext uri="{FF2B5EF4-FFF2-40B4-BE49-F238E27FC236}">
                  <a16:creationId xmlns:a16="http://schemas.microsoft.com/office/drawing/2014/main" id="{3D6D0DD8-4CF4-442B-B710-F46437FD7097}"/>
                </a:ext>
              </a:extLst>
            </p:cNvPr>
            <p:cNvSpPr/>
            <p:nvPr/>
          </p:nvSpPr>
          <p:spPr>
            <a:xfrm>
              <a:off x="3017512" y="4571322"/>
              <a:ext cx="48362" cy="52992"/>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22" name="Google Shape;6135;p60">
              <a:extLst>
                <a:ext uri="{FF2B5EF4-FFF2-40B4-BE49-F238E27FC236}">
                  <a16:creationId xmlns:a16="http://schemas.microsoft.com/office/drawing/2014/main" id="{01B472AA-F490-4504-AF9E-C567DEB38B6B}"/>
                </a:ext>
              </a:extLst>
            </p:cNvPr>
            <p:cNvSpPr/>
            <p:nvPr/>
          </p:nvSpPr>
          <p:spPr>
            <a:xfrm>
              <a:off x="3098005" y="4571219"/>
              <a:ext cx="48362" cy="52992"/>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23" name="Google Shape;6135;p60">
              <a:extLst>
                <a:ext uri="{FF2B5EF4-FFF2-40B4-BE49-F238E27FC236}">
                  <a16:creationId xmlns:a16="http://schemas.microsoft.com/office/drawing/2014/main" id="{C503E6C4-1348-4268-9A29-E7E6095F9D9B}"/>
                </a:ext>
              </a:extLst>
            </p:cNvPr>
            <p:cNvSpPr/>
            <p:nvPr/>
          </p:nvSpPr>
          <p:spPr>
            <a:xfrm>
              <a:off x="2944640" y="4480960"/>
              <a:ext cx="48362" cy="52992"/>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24" name="Google Shape;6135;p60">
              <a:extLst>
                <a:ext uri="{FF2B5EF4-FFF2-40B4-BE49-F238E27FC236}">
                  <a16:creationId xmlns:a16="http://schemas.microsoft.com/office/drawing/2014/main" id="{89EC7C74-1A22-44D4-9CB4-B0C4F70417ED}"/>
                </a:ext>
              </a:extLst>
            </p:cNvPr>
            <p:cNvSpPr/>
            <p:nvPr/>
          </p:nvSpPr>
          <p:spPr>
            <a:xfrm>
              <a:off x="3097346" y="4480262"/>
              <a:ext cx="48362" cy="52992"/>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25" name="Google Shape;6135;p60">
              <a:extLst>
                <a:ext uri="{FF2B5EF4-FFF2-40B4-BE49-F238E27FC236}">
                  <a16:creationId xmlns:a16="http://schemas.microsoft.com/office/drawing/2014/main" id="{DAB30588-CF67-467B-9E3B-7C7ECA6B93CD}"/>
                </a:ext>
              </a:extLst>
            </p:cNvPr>
            <p:cNvSpPr/>
            <p:nvPr/>
          </p:nvSpPr>
          <p:spPr>
            <a:xfrm>
              <a:off x="3100152" y="4388731"/>
              <a:ext cx="48362" cy="52992"/>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26" name="Google Shape;6135;p60">
              <a:extLst>
                <a:ext uri="{FF2B5EF4-FFF2-40B4-BE49-F238E27FC236}">
                  <a16:creationId xmlns:a16="http://schemas.microsoft.com/office/drawing/2014/main" id="{D91280B9-8961-4505-9315-72733260038D}"/>
                </a:ext>
              </a:extLst>
            </p:cNvPr>
            <p:cNvSpPr/>
            <p:nvPr/>
          </p:nvSpPr>
          <p:spPr>
            <a:xfrm>
              <a:off x="3019878" y="4389335"/>
              <a:ext cx="48362" cy="52992"/>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27" name="Google Shape;6135;p60">
              <a:extLst>
                <a:ext uri="{FF2B5EF4-FFF2-40B4-BE49-F238E27FC236}">
                  <a16:creationId xmlns:a16="http://schemas.microsoft.com/office/drawing/2014/main" id="{2CFDF648-229F-4F2B-A25C-0AE320E10E3E}"/>
                </a:ext>
              </a:extLst>
            </p:cNvPr>
            <p:cNvSpPr/>
            <p:nvPr/>
          </p:nvSpPr>
          <p:spPr>
            <a:xfrm>
              <a:off x="2943427" y="4388731"/>
              <a:ext cx="48362" cy="52992"/>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28" name="Google Shape;6135;p60">
              <a:extLst>
                <a:ext uri="{FF2B5EF4-FFF2-40B4-BE49-F238E27FC236}">
                  <a16:creationId xmlns:a16="http://schemas.microsoft.com/office/drawing/2014/main" id="{88DA8E2B-07D8-461D-B2A3-0105F9472DFF}"/>
                </a:ext>
              </a:extLst>
            </p:cNvPr>
            <p:cNvSpPr/>
            <p:nvPr/>
          </p:nvSpPr>
          <p:spPr>
            <a:xfrm>
              <a:off x="3019417" y="4480486"/>
              <a:ext cx="48362" cy="52992"/>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29" name="Google Shape;6135;p60">
              <a:extLst>
                <a:ext uri="{FF2B5EF4-FFF2-40B4-BE49-F238E27FC236}">
                  <a16:creationId xmlns:a16="http://schemas.microsoft.com/office/drawing/2014/main" id="{A913E3EB-9B30-4C21-A217-9E3DF0730667}"/>
                </a:ext>
              </a:extLst>
            </p:cNvPr>
            <p:cNvSpPr/>
            <p:nvPr/>
          </p:nvSpPr>
          <p:spPr>
            <a:xfrm>
              <a:off x="2946545" y="4572400"/>
              <a:ext cx="48362" cy="52992"/>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grpSp>
        <p:nvGrpSpPr>
          <p:cNvPr id="346" name="组合 345">
            <a:extLst>
              <a:ext uri="{FF2B5EF4-FFF2-40B4-BE49-F238E27FC236}">
                <a16:creationId xmlns:a16="http://schemas.microsoft.com/office/drawing/2014/main" id="{EEE0CAF8-BD3A-475F-8998-056C84190FCA}"/>
              </a:ext>
            </a:extLst>
          </p:cNvPr>
          <p:cNvGrpSpPr/>
          <p:nvPr/>
        </p:nvGrpSpPr>
        <p:grpSpPr>
          <a:xfrm rot="16200000">
            <a:off x="3585414" y="4794808"/>
            <a:ext cx="661821" cy="419178"/>
            <a:chOff x="421644" y="3442957"/>
            <a:chExt cx="661821" cy="419178"/>
          </a:xfrm>
        </p:grpSpPr>
        <p:sp>
          <p:nvSpPr>
            <p:cNvPr id="347" name="Google Shape;6080;p60">
              <a:extLst>
                <a:ext uri="{FF2B5EF4-FFF2-40B4-BE49-F238E27FC236}">
                  <a16:creationId xmlns:a16="http://schemas.microsoft.com/office/drawing/2014/main" id="{FFB1D82E-9FDF-4880-BEB8-87717A3AFBA8}"/>
                </a:ext>
              </a:extLst>
            </p:cNvPr>
            <p:cNvSpPr/>
            <p:nvPr/>
          </p:nvSpPr>
          <p:spPr>
            <a:xfrm>
              <a:off x="673634" y="3484783"/>
              <a:ext cx="48362" cy="52992"/>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48" name="Google Shape;6081;p60">
              <a:extLst>
                <a:ext uri="{FF2B5EF4-FFF2-40B4-BE49-F238E27FC236}">
                  <a16:creationId xmlns:a16="http://schemas.microsoft.com/office/drawing/2014/main" id="{1D9C553B-5608-4427-B024-7A55ED10A20C}"/>
                </a:ext>
              </a:extLst>
            </p:cNvPr>
            <p:cNvSpPr/>
            <p:nvPr/>
          </p:nvSpPr>
          <p:spPr>
            <a:xfrm>
              <a:off x="673634" y="3593557"/>
              <a:ext cx="48362" cy="52992"/>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49" name="Google Shape;6082;p60">
              <a:extLst>
                <a:ext uri="{FF2B5EF4-FFF2-40B4-BE49-F238E27FC236}">
                  <a16:creationId xmlns:a16="http://schemas.microsoft.com/office/drawing/2014/main" id="{F777FD94-6FB7-4298-857F-6B7EFCEA6F71}"/>
                </a:ext>
              </a:extLst>
            </p:cNvPr>
            <p:cNvSpPr/>
            <p:nvPr/>
          </p:nvSpPr>
          <p:spPr>
            <a:xfrm>
              <a:off x="674984" y="3809143"/>
              <a:ext cx="48362" cy="52992"/>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50" name="Google Shape;6128;p60">
              <a:extLst>
                <a:ext uri="{FF2B5EF4-FFF2-40B4-BE49-F238E27FC236}">
                  <a16:creationId xmlns:a16="http://schemas.microsoft.com/office/drawing/2014/main" id="{234A0A4A-421B-414C-BD86-1B574A7859DC}"/>
                </a:ext>
              </a:extLst>
            </p:cNvPr>
            <p:cNvSpPr/>
            <p:nvPr/>
          </p:nvSpPr>
          <p:spPr>
            <a:xfrm>
              <a:off x="901919" y="3533497"/>
              <a:ext cx="48362" cy="52992"/>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51" name="Google Shape;6129;p60">
              <a:extLst>
                <a:ext uri="{FF2B5EF4-FFF2-40B4-BE49-F238E27FC236}">
                  <a16:creationId xmlns:a16="http://schemas.microsoft.com/office/drawing/2014/main" id="{69EEB099-D4AD-42FE-A73E-638F5F3E28E0}"/>
                </a:ext>
              </a:extLst>
            </p:cNvPr>
            <p:cNvCxnSpPr>
              <a:stCxn id="347" idx="6"/>
              <a:endCxn id="350" idx="2"/>
            </p:cNvCxnSpPr>
            <p:nvPr/>
          </p:nvCxnSpPr>
          <p:spPr>
            <a:xfrm>
              <a:off x="721996" y="3511279"/>
              <a:ext cx="179923" cy="48714"/>
            </a:xfrm>
            <a:prstGeom prst="straightConnector1">
              <a:avLst/>
            </a:prstGeom>
            <a:ln>
              <a:headEnd type="none" w="med" len="med"/>
              <a:tailEnd type="stealth" w="sm" len="sm"/>
            </a:ln>
          </p:spPr>
          <p:style>
            <a:lnRef idx="1">
              <a:schemeClr val="accent3"/>
            </a:lnRef>
            <a:fillRef idx="0">
              <a:schemeClr val="accent3"/>
            </a:fillRef>
            <a:effectRef idx="0">
              <a:schemeClr val="accent3"/>
            </a:effectRef>
            <a:fontRef idx="minor">
              <a:schemeClr val="tx1"/>
            </a:fontRef>
          </p:style>
        </p:cxnSp>
        <p:cxnSp>
          <p:nvCxnSpPr>
            <p:cNvPr id="352" name="Google Shape;6130;p60">
              <a:extLst>
                <a:ext uri="{FF2B5EF4-FFF2-40B4-BE49-F238E27FC236}">
                  <a16:creationId xmlns:a16="http://schemas.microsoft.com/office/drawing/2014/main" id="{FE81EF04-3FB4-43C2-B74F-375BF5952ADC}"/>
                </a:ext>
              </a:extLst>
            </p:cNvPr>
            <p:cNvCxnSpPr>
              <a:stCxn id="348" idx="6"/>
              <a:endCxn id="350" idx="2"/>
            </p:cNvCxnSpPr>
            <p:nvPr/>
          </p:nvCxnSpPr>
          <p:spPr>
            <a:xfrm flipV="1">
              <a:off x="721996" y="3559993"/>
              <a:ext cx="179923" cy="60060"/>
            </a:xfrm>
            <a:prstGeom prst="straightConnector1">
              <a:avLst/>
            </a:prstGeom>
            <a:ln>
              <a:headEnd type="none" w="med" len="med"/>
              <a:tailEnd type="stealth" w="sm" len="sm"/>
            </a:ln>
          </p:spPr>
          <p:style>
            <a:lnRef idx="1">
              <a:schemeClr val="accent3"/>
            </a:lnRef>
            <a:fillRef idx="0">
              <a:schemeClr val="accent3"/>
            </a:fillRef>
            <a:effectRef idx="0">
              <a:schemeClr val="accent3"/>
            </a:effectRef>
            <a:fontRef idx="minor">
              <a:schemeClr val="tx1"/>
            </a:fontRef>
          </p:style>
        </p:cxnSp>
        <p:sp>
          <p:nvSpPr>
            <p:cNvPr id="353" name="Google Shape;6135;p60">
              <a:extLst>
                <a:ext uri="{FF2B5EF4-FFF2-40B4-BE49-F238E27FC236}">
                  <a16:creationId xmlns:a16="http://schemas.microsoft.com/office/drawing/2014/main" id="{8D5759A3-93A8-43B0-A54F-1F0EA8ACD68B}"/>
                </a:ext>
              </a:extLst>
            </p:cNvPr>
            <p:cNvSpPr/>
            <p:nvPr/>
          </p:nvSpPr>
          <p:spPr>
            <a:xfrm>
              <a:off x="901919" y="3749599"/>
              <a:ext cx="48362" cy="52992"/>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54" name="Google Shape;6136;p60">
              <a:extLst>
                <a:ext uri="{FF2B5EF4-FFF2-40B4-BE49-F238E27FC236}">
                  <a16:creationId xmlns:a16="http://schemas.microsoft.com/office/drawing/2014/main" id="{737E28E2-13B8-40F6-A4AE-E7B473E498BD}"/>
                </a:ext>
              </a:extLst>
            </p:cNvPr>
            <p:cNvCxnSpPr>
              <a:cxnSpLocks/>
            </p:cNvCxnSpPr>
            <p:nvPr/>
          </p:nvCxnSpPr>
          <p:spPr>
            <a:xfrm>
              <a:off x="720038" y="3511861"/>
              <a:ext cx="179923" cy="216048"/>
            </a:xfrm>
            <a:prstGeom prst="straightConnector1">
              <a:avLst/>
            </a:prstGeom>
            <a:ln>
              <a:headEnd type="none" w="med" len="med"/>
              <a:tailEnd type="stealth" w="sm" len="sm"/>
            </a:ln>
          </p:spPr>
          <p:style>
            <a:lnRef idx="1">
              <a:schemeClr val="accent3"/>
            </a:lnRef>
            <a:fillRef idx="0">
              <a:schemeClr val="accent3"/>
            </a:fillRef>
            <a:effectRef idx="0">
              <a:schemeClr val="accent3"/>
            </a:effectRef>
            <a:fontRef idx="minor">
              <a:schemeClr val="tx1"/>
            </a:fontRef>
          </p:style>
        </p:cxnSp>
        <p:cxnSp>
          <p:nvCxnSpPr>
            <p:cNvPr id="355" name="Google Shape;6137;p60">
              <a:extLst>
                <a:ext uri="{FF2B5EF4-FFF2-40B4-BE49-F238E27FC236}">
                  <a16:creationId xmlns:a16="http://schemas.microsoft.com/office/drawing/2014/main" id="{E009C468-0082-4321-8CF3-7C101D0D5DDA}"/>
                </a:ext>
              </a:extLst>
            </p:cNvPr>
            <p:cNvCxnSpPr>
              <a:stCxn id="348" idx="6"/>
              <a:endCxn id="353" idx="2"/>
            </p:cNvCxnSpPr>
            <p:nvPr/>
          </p:nvCxnSpPr>
          <p:spPr>
            <a:xfrm>
              <a:off x="721996" y="3620053"/>
              <a:ext cx="179923" cy="156042"/>
            </a:xfrm>
            <a:prstGeom prst="straightConnector1">
              <a:avLst/>
            </a:prstGeom>
            <a:ln>
              <a:headEnd type="none" w="med" len="med"/>
              <a:tailEnd type="stealth" w="sm" len="sm"/>
            </a:ln>
          </p:spPr>
          <p:style>
            <a:lnRef idx="1">
              <a:schemeClr val="accent3"/>
            </a:lnRef>
            <a:fillRef idx="0">
              <a:schemeClr val="accent3"/>
            </a:fillRef>
            <a:effectRef idx="0">
              <a:schemeClr val="accent3"/>
            </a:effectRef>
            <a:fontRef idx="minor">
              <a:schemeClr val="tx1"/>
            </a:fontRef>
          </p:style>
        </p:cxnSp>
        <p:cxnSp>
          <p:nvCxnSpPr>
            <p:cNvPr id="356" name="Google Shape;6138;p60">
              <a:extLst>
                <a:ext uri="{FF2B5EF4-FFF2-40B4-BE49-F238E27FC236}">
                  <a16:creationId xmlns:a16="http://schemas.microsoft.com/office/drawing/2014/main" id="{B9CA7243-924C-43FF-BAF8-9173C0A065DF}"/>
                </a:ext>
              </a:extLst>
            </p:cNvPr>
            <p:cNvCxnSpPr>
              <a:stCxn id="349" idx="6"/>
              <a:endCxn id="353" idx="2"/>
            </p:cNvCxnSpPr>
            <p:nvPr/>
          </p:nvCxnSpPr>
          <p:spPr>
            <a:xfrm flipV="1">
              <a:off x="723346" y="3776095"/>
              <a:ext cx="178573" cy="59544"/>
            </a:xfrm>
            <a:prstGeom prst="straightConnector1">
              <a:avLst/>
            </a:prstGeom>
            <a:ln>
              <a:headEnd type="none" w="med" len="med"/>
              <a:tailEnd type="stealth" w="sm" len="sm"/>
            </a:ln>
          </p:spPr>
          <p:style>
            <a:lnRef idx="1">
              <a:schemeClr val="accent3"/>
            </a:lnRef>
            <a:fillRef idx="0">
              <a:schemeClr val="accent3"/>
            </a:fillRef>
            <a:effectRef idx="0">
              <a:schemeClr val="accent3"/>
            </a:effectRef>
            <a:fontRef idx="minor">
              <a:schemeClr val="tx1"/>
            </a:fontRef>
          </p:style>
        </p:cxnSp>
        <p:cxnSp>
          <p:nvCxnSpPr>
            <p:cNvPr id="357" name="Google Shape;6139;p60">
              <a:extLst>
                <a:ext uri="{FF2B5EF4-FFF2-40B4-BE49-F238E27FC236}">
                  <a16:creationId xmlns:a16="http://schemas.microsoft.com/office/drawing/2014/main" id="{27D150AB-39F3-40BB-B7C5-5DD4354380F6}"/>
                </a:ext>
              </a:extLst>
            </p:cNvPr>
            <p:cNvCxnSpPr>
              <a:stCxn id="349" idx="6"/>
              <a:endCxn id="350" idx="2"/>
            </p:cNvCxnSpPr>
            <p:nvPr/>
          </p:nvCxnSpPr>
          <p:spPr>
            <a:xfrm flipV="1">
              <a:off x="723346" y="3559993"/>
              <a:ext cx="178573" cy="275646"/>
            </a:xfrm>
            <a:prstGeom prst="straightConnector1">
              <a:avLst/>
            </a:prstGeom>
            <a:ln>
              <a:headEnd type="none" w="med" len="med"/>
              <a:tailEnd type="stealth" w="sm" len="sm"/>
            </a:ln>
          </p:spPr>
          <p:style>
            <a:lnRef idx="1">
              <a:schemeClr val="accent3"/>
            </a:lnRef>
            <a:fillRef idx="0">
              <a:schemeClr val="accent3"/>
            </a:fillRef>
            <a:effectRef idx="0">
              <a:schemeClr val="accent3"/>
            </a:effectRef>
            <a:fontRef idx="minor">
              <a:schemeClr val="tx1"/>
            </a:fontRef>
          </p:style>
        </p:cxnSp>
        <p:sp>
          <p:nvSpPr>
            <p:cNvPr id="358" name="文本框 357">
              <a:extLst>
                <a:ext uri="{FF2B5EF4-FFF2-40B4-BE49-F238E27FC236}">
                  <a16:creationId xmlns:a16="http://schemas.microsoft.com/office/drawing/2014/main" id="{0BC5DC99-1196-4B1C-97D0-155A0AF3A25A}"/>
                </a:ext>
              </a:extLst>
            </p:cNvPr>
            <p:cNvSpPr txBox="1"/>
            <p:nvPr/>
          </p:nvSpPr>
          <p:spPr>
            <a:xfrm>
              <a:off x="421644" y="3502503"/>
              <a:ext cx="432102" cy="354071"/>
            </a:xfrm>
            <a:prstGeom prst="rect">
              <a:avLst/>
            </a:prstGeom>
            <a:noFill/>
            <a:scene3d>
              <a:camera prst="orthographicFront">
                <a:rot lat="0" lon="0" rev="5400000"/>
              </a:camera>
              <a:lightRig rig="threePt" dir="t"/>
            </a:scene3d>
          </p:spPr>
          <p:txBody>
            <a:bodyPr wrap="square" rtlCol="0">
              <a:spAutoFit/>
            </a:bodyPr>
            <a:lstStyle/>
            <a:p>
              <a:r>
                <a:rPr lang="en-US" altLang="zh-CN" sz="1701" dirty="0">
                  <a:solidFill>
                    <a:schemeClr val="accent5">
                      <a:lumMod val="75000"/>
                    </a:schemeClr>
                  </a:solidFill>
                </a:rPr>
                <a:t>…</a:t>
              </a:r>
              <a:endParaRPr lang="zh-CN" altLang="en-US" sz="1701" dirty="0">
                <a:solidFill>
                  <a:schemeClr val="accent5">
                    <a:lumMod val="75000"/>
                  </a:schemeClr>
                </a:solidFill>
              </a:endParaRPr>
            </a:p>
          </p:txBody>
        </p:sp>
        <p:sp>
          <p:nvSpPr>
            <p:cNvPr id="359" name="文本框 358">
              <a:extLst>
                <a:ext uri="{FF2B5EF4-FFF2-40B4-BE49-F238E27FC236}">
                  <a16:creationId xmlns:a16="http://schemas.microsoft.com/office/drawing/2014/main" id="{A1718206-6586-4926-9EE4-4FA8721392EC}"/>
                </a:ext>
              </a:extLst>
            </p:cNvPr>
            <p:cNvSpPr txBox="1"/>
            <p:nvPr/>
          </p:nvSpPr>
          <p:spPr>
            <a:xfrm>
              <a:off x="651363" y="3442957"/>
              <a:ext cx="432102" cy="354071"/>
            </a:xfrm>
            <a:prstGeom prst="rect">
              <a:avLst/>
            </a:prstGeom>
            <a:noFill/>
            <a:scene3d>
              <a:camera prst="orthographicFront">
                <a:rot lat="0" lon="0" rev="5400000"/>
              </a:camera>
              <a:lightRig rig="threePt" dir="t"/>
            </a:scene3d>
          </p:spPr>
          <p:txBody>
            <a:bodyPr wrap="square" rtlCol="0">
              <a:spAutoFit/>
            </a:bodyPr>
            <a:lstStyle/>
            <a:p>
              <a:r>
                <a:rPr lang="en-US" altLang="zh-CN" sz="1701" dirty="0">
                  <a:solidFill>
                    <a:schemeClr val="accent5">
                      <a:lumMod val="75000"/>
                    </a:schemeClr>
                  </a:solidFill>
                </a:rPr>
                <a:t>…</a:t>
              </a:r>
              <a:endParaRPr lang="zh-CN" altLang="en-US" sz="1701" dirty="0">
                <a:solidFill>
                  <a:schemeClr val="accent5">
                    <a:lumMod val="75000"/>
                  </a:schemeClr>
                </a:solidFill>
              </a:endParaRPr>
            </a:p>
          </p:txBody>
        </p:sp>
      </p:grpSp>
      <p:cxnSp>
        <p:nvCxnSpPr>
          <p:cNvPr id="360" name="直接箭头连接符 359">
            <a:extLst>
              <a:ext uri="{FF2B5EF4-FFF2-40B4-BE49-F238E27FC236}">
                <a16:creationId xmlns:a16="http://schemas.microsoft.com/office/drawing/2014/main" id="{E97FAE38-5B7F-41D0-B4CF-3155AECB8DED}"/>
              </a:ext>
            </a:extLst>
          </p:cNvPr>
          <p:cNvCxnSpPr>
            <a:cxnSpLocks/>
          </p:cNvCxnSpPr>
          <p:nvPr/>
        </p:nvCxnSpPr>
        <p:spPr>
          <a:xfrm flipH="1" flipV="1">
            <a:off x="3923532" y="4645883"/>
            <a:ext cx="873" cy="155965"/>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cxnSp>
        <p:nvCxnSpPr>
          <p:cNvPr id="361" name="连接符: 肘形 360">
            <a:extLst>
              <a:ext uri="{FF2B5EF4-FFF2-40B4-BE49-F238E27FC236}">
                <a16:creationId xmlns:a16="http://schemas.microsoft.com/office/drawing/2014/main" id="{0903BC5C-8584-4388-990F-3DE42E8034BB}"/>
              </a:ext>
            </a:extLst>
          </p:cNvPr>
          <p:cNvCxnSpPr>
            <a:cxnSpLocks/>
            <a:stCxn id="286" idx="2"/>
            <a:endCxn id="359" idx="1"/>
          </p:cNvCxnSpPr>
          <p:nvPr/>
        </p:nvCxnSpPr>
        <p:spPr>
          <a:xfrm rot="16200000" flipH="1">
            <a:off x="3253197" y="4475014"/>
            <a:ext cx="594648" cy="666501"/>
          </a:xfrm>
          <a:prstGeom prst="bentConnector3">
            <a:avLst>
              <a:gd name="adj1" fmla="val 131882"/>
            </a:avLst>
          </a:prstGeom>
          <a:ln>
            <a:tailEnd type="stealth"/>
          </a:ln>
        </p:spPr>
        <p:style>
          <a:lnRef idx="2">
            <a:schemeClr val="accent3"/>
          </a:lnRef>
          <a:fillRef idx="0">
            <a:schemeClr val="accent3"/>
          </a:fillRef>
          <a:effectRef idx="1">
            <a:schemeClr val="accent3"/>
          </a:effectRef>
          <a:fontRef idx="minor">
            <a:schemeClr val="tx1"/>
          </a:fontRef>
        </p:style>
      </p:cxnSp>
      <p:sp>
        <p:nvSpPr>
          <p:cNvPr id="362" name="矩形: 圆角 361">
            <a:extLst>
              <a:ext uri="{FF2B5EF4-FFF2-40B4-BE49-F238E27FC236}">
                <a16:creationId xmlns:a16="http://schemas.microsoft.com/office/drawing/2014/main" id="{2CD6EDD6-E49E-461A-A32A-18DDB9935CC9}"/>
              </a:ext>
            </a:extLst>
          </p:cNvPr>
          <p:cNvSpPr/>
          <p:nvPr/>
        </p:nvSpPr>
        <p:spPr>
          <a:xfrm rot="16200000">
            <a:off x="3854560" y="4648338"/>
            <a:ext cx="871117" cy="162284"/>
          </a:xfrm>
          <a:prstGeom prst="roundRect">
            <a:avLst/>
          </a:prstGeom>
          <a:solidFill>
            <a:schemeClr val="accent2">
              <a:lumMod val="20000"/>
              <a:lumOff val="80000"/>
            </a:schemeClr>
          </a:solidFill>
          <a:ln>
            <a:solidFill>
              <a:srgbClr val="C55A11"/>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800" b="1" dirty="0">
                <a:latin typeface="Times New Roman" panose="02020603050405020304" pitchFamily="18" charset="0"/>
                <a:cs typeface="Times New Roman" panose="02020603050405020304" pitchFamily="18" charset="0"/>
              </a:rPr>
              <a:t>Dynamic  Conv</a:t>
            </a:r>
          </a:p>
        </p:txBody>
      </p:sp>
      <p:cxnSp>
        <p:nvCxnSpPr>
          <p:cNvPr id="363" name="直接箭头连接符 362">
            <a:extLst>
              <a:ext uri="{FF2B5EF4-FFF2-40B4-BE49-F238E27FC236}">
                <a16:creationId xmlns:a16="http://schemas.microsoft.com/office/drawing/2014/main" id="{DB5BB045-3B85-4E57-B807-D24BB3A13FA0}"/>
              </a:ext>
            </a:extLst>
          </p:cNvPr>
          <p:cNvCxnSpPr>
            <a:cxnSpLocks/>
            <a:stCxn id="364" idx="6"/>
          </p:cNvCxnSpPr>
          <p:nvPr/>
        </p:nvCxnSpPr>
        <p:spPr>
          <a:xfrm flipV="1">
            <a:off x="5960582" y="4367389"/>
            <a:ext cx="177784" cy="192"/>
          </a:xfrm>
          <a:prstGeom prst="straightConnector1">
            <a:avLst/>
          </a:prstGeom>
          <a:ln>
            <a:tailEnd type="stealth"/>
          </a:ln>
        </p:spPr>
        <p:style>
          <a:lnRef idx="2">
            <a:schemeClr val="accent3"/>
          </a:lnRef>
          <a:fillRef idx="0">
            <a:schemeClr val="accent3"/>
          </a:fillRef>
          <a:effectRef idx="1">
            <a:schemeClr val="accent3"/>
          </a:effectRef>
          <a:fontRef idx="minor">
            <a:schemeClr val="tx1"/>
          </a:fontRef>
        </p:style>
      </p:cxnSp>
      <p:sp>
        <p:nvSpPr>
          <p:cNvPr id="364" name="椭圆 363">
            <a:extLst>
              <a:ext uri="{FF2B5EF4-FFF2-40B4-BE49-F238E27FC236}">
                <a16:creationId xmlns:a16="http://schemas.microsoft.com/office/drawing/2014/main" id="{E365EEAC-D5D6-447E-A8EB-8CA1059C1173}"/>
              </a:ext>
            </a:extLst>
          </p:cNvPr>
          <p:cNvSpPr/>
          <p:nvPr/>
        </p:nvSpPr>
        <p:spPr>
          <a:xfrm>
            <a:off x="5854926" y="4316774"/>
            <a:ext cx="105656" cy="101613"/>
          </a:xfrm>
          <a:prstGeom prst="ellipse">
            <a:avLst/>
          </a:prstGeom>
          <a:solidFill>
            <a:schemeClr val="bg1"/>
          </a:solidFill>
          <a:ln w="95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4305" rtlCol="0" anchor="ctr"/>
          <a:lstStyle/>
          <a:p>
            <a:pPr algn="ctr"/>
            <a:r>
              <a:rPr lang="en-US" altLang="zh-CN" sz="1100" b="1" dirty="0">
                <a:solidFill>
                  <a:schemeClr val="tx1"/>
                </a:solidFill>
                <a:cs typeface="Times New Roman" panose="02020603050405020304" pitchFamily="18" charset="0"/>
              </a:rPr>
              <a:t>+</a:t>
            </a:r>
            <a:endParaRPr lang="zh-CN" altLang="en-US" sz="1100" b="1" dirty="0">
              <a:solidFill>
                <a:schemeClr val="tx1"/>
              </a:solidFill>
              <a:cs typeface="Times New Roman" panose="02020603050405020304" pitchFamily="18" charset="0"/>
            </a:endParaRPr>
          </a:p>
        </p:txBody>
      </p:sp>
      <p:sp>
        <p:nvSpPr>
          <p:cNvPr id="365" name="椭圆 364">
            <a:extLst>
              <a:ext uri="{FF2B5EF4-FFF2-40B4-BE49-F238E27FC236}">
                <a16:creationId xmlns:a16="http://schemas.microsoft.com/office/drawing/2014/main" id="{BED87E82-9832-46AD-8170-19F4294DF3F8}"/>
              </a:ext>
            </a:extLst>
          </p:cNvPr>
          <p:cNvSpPr/>
          <p:nvPr/>
        </p:nvSpPr>
        <p:spPr>
          <a:xfrm>
            <a:off x="9103061" y="4936009"/>
            <a:ext cx="105656" cy="101613"/>
          </a:xfrm>
          <a:prstGeom prst="ellipse">
            <a:avLst/>
          </a:prstGeom>
          <a:solidFill>
            <a:schemeClr val="bg1"/>
          </a:solidFill>
          <a:ln w="95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4305" rtlCol="0" anchor="ctr"/>
          <a:lstStyle/>
          <a:p>
            <a:pPr algn="ctr"/>
            <a:r>
              <a:rPr lang="en-US" altLang="zh-CN" sz="900" b="1" dirty="0">
                <a:solidFill>
                  <a:schemeClr val="tx1"/>
                </a:solidFill>
                <a:latin typeface="Times New Roman" panose="02020603050405020304" pitchFamily="18" charset="0"/>
                <a:cs typeface="Times New Roman" panose="02020603050405020304" pitchFamily="18" charset="0"/>
              </a:rPr>
              <a:t>×</a:t>
            </a:r>
            <a:endParaRPr lang="zh-CN" altLang="en-US" sz="900" b="1" dirty="0">
              <a:solidFill>
                <a:schemeClr val="tx1"/>
              </a:solidFill>
              <a:latin typeface="Times New Roman" panose="02020603050405020304" pitchFamily="18" charset="0"/>
              <a:cs typeface="Times New Roman" panose="02020603050405020304" pitchFamily="18" charset="0"/>
            </a:endParaRPr>
          </a:p>
        </p:txBody>
      </p:sp>
      <p:sp>
        <p:nvSpPr>
          <p:cNvPr id="366" name="椭圆 365">
            <a:extLst>
              <a:ext uri="{FF2B5EF4-FFF2-40B4-BE49-F238E27FC236}">
                <a16:creationId xmlns:a16="http://schemas.microsoft.com/office/drawing/2014/main" id="{6FC2295B-1DAA-4F43-AB75-AF44F99030C5}"/>
              </a:ext>
            </a:extLst>
          </p:cNvPr>
          <p:cNvSpPr/>
          <p:nvPr/>
        </p:nvSpPr>
        <p:spPr>
          <a:xfrm>
            <a:off x="9256329" y="4663328"/>
            <a:ext cx="105656" cy="101613"/>
          </a:xfrm>
          <a:prstGeom prst="ellipse">
            <a:avLst/>
          </a:prstGeom>
          <a:solidFill>
            <a:schemeClr val="bg1"/>
          </a:solidFill>
          <a:ln w="95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4305" rtlCol="0" anchor="ctr"/>
          <a:lstStyle/>
          <a:p>
            <a:pPr algn="ctr"/>
            <a:r>
              <a:rPr lang="en-US" altLang="zh-CN" sz="1100" b="1" dirty="0">
                <a:solidFill>
                  <a:schemeClr val="tx1"/>
                </a:solidFill>
                <a:cs typeface="Times New Roman" panose="02020603050405020304" pitchFamily="18" charset="0"/>
              </a:rPr>
              <a:t>+</a:t>
            </a:r>
            <a:endParaRPr lang="zh-CN" altLang="en-US" sz="1100" b="1" dirty="0">
              <a:solidFill>
                <a:schemeClr val="tx1"/>
              </a:solidFill>
              <a:cs typeface="Times New Roman" panose="02020603050405020304" pitchFamily="18" charset="0"/>
            </a:endParaRPr>
          </a:p>
        </p:txBody>
      </p:sp>
      <p:sp>
        <p:nvSpPr>
          <p:cNvPr id="367" name="椭圆 366">
            <a:extLst>
              <a:ext uri="{FF2B5EF4-FFF2-40B4-BE49-F238E27FC236}">
                <a16:creationId xmlns:a16="http://schemas.microsoft.com/office/drawing/2014/main" id="{FDE70EE6-B26D-48FD-873E-12838401700A}"/>
              </a:ext>
            </a:extLst>
          </p:cNvPr>
          <p:cNvSpPr/>
          <p:nvPr/>
        </p:nvSpPr>
        <p:spPr>
          <a:xfrm>
            <a:off x="10173816" y="5273331"/>
            <a:ext cx="105656" cy="101613"/>
          </a:xfrm>
          <a:prstGeom prst="ellipse">
            <a:avLst/>
          </a:prstGeom>
          <a:solidFill>
            <a:schemeClr val="bg1"/>
          </a:solidFill>
          <a:ln w="95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4305" rtlCol="0" anchor="ctr"/>
          <a:lstStyle/>
          <a:p>
            <a:pPr algn="ctr"/>
            <a:r>
              <a:rPr lang="en-US" altLang="zh-CN" sz="900" b="1" dirty="0">
                <a:solidFill>
                  <a:schemeClr val="tx1"/>
                </a:solidFill>
                <a:latin typeface="Times New Roman" panose="02020603050405020304" pitchFamily="18" charset="0"/>
                <a:cs typeface="Times New Roman" panose="02020603050405020304" pitchFamily="18" charset="0"/>
              </a:rPr>
              <a:t>×</a:t>
            </a:r>
            <a:endParaRPr lang="zh-CN" altLang="en-US" sz="900" b="1" dirty="0">
              <a:solidFill>
                <a:schemeClr val="tx1"/>
              </a:solidFill>
              <a:latin typeface="Times New Roman" panose="02020603050405020304" pitchFamily="18" charset="0"/>
              <a:cs typeface="Times New Roman" panose="02020603050405020304" pitchFamily="18" charset="0"/>
            </a:endParaRPr>
          </a:p>
        </p:txBody>
      </p:sp>
      <p:sp>
        <p:nvSpPr>
          <p:cNvPr id="368" name="椭圆 367">
            <a:extLst>
              <a:ext uri="{FF2B5EF4-FFF2-40B4-BE49-F238E27FC236}">
                <a16:creationId xmlns:a16="http://schemas.microsoft.com/office/drawing/2014/main" id="{98D086F4-FBF0-4221-B08A-8B8189A9B0DB}"/>
              </a:ext>
            </a:extLst>
          </p:cNvPr>
          <p:cNvSpPr/>
          <p:nvPr/>
        </p:nvSpPr>
        <p:spPr>
          <a:xfrm>
            <a:off x="9103983" y="4429328"/>
            <a:ext cx="105656" cy="101613"/>
          </a:xfrm>
          <a:prstGeom prst="ellipse">
            <a:avLst/>
          </a:prstGeom>
          <a:solidFill>
            <a:schemeClr val="bg1"/>
          </a:solidFill>
          <a:ln w="95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4305" rtlCol="0" anchor="ctr"/>
          <a:lstStyle/>
          <a:p>
            <a:pPr algn="ctr"/>
            <a:r>
              <a:rPr lang="en-US" altLang="zh-CN" sz="900" b="1" dirty="0">
                <a:solidFill>
                  <a:schemeClr val="tx1"/>
                </a:solidFill>
                <a:latin typeface="Times New Roman" panose="02020603050405020304" pitchFamily="18" charset="0"/>
                <a:cs typeface="Times New Roman" panose="02020603050405020304" pitchFamily="18" charset="0"/>
              </a:rPr>
              <a:t>×</a:t>
            </a:r>
            <a:endParaRPr lang="zh-CN" altLang="en-US" sz="900" b="1" dirty="0">
              <a:solidFill>
                <a:schemeClr val="tx1"/>
              </a:solidFill>
              <a:latin typeface="Times New Roman" panose="02020603050405020304" pitchFamily="18" charset="0"/>
              <a:cs typeface="Times New Roman" panose="02020603050405020304" pitchFamily="18" charset="0"/>
            </a:endParaRPr>
          </a:p>
        </p:txBody>
      </p:sp>
      <p:sp>
        <p:nvSpPr>
          <p:cNvPr id="369" name="椭圆 368">
            <a:extLst>
              <a:ext uri="{FF2B5EF4-FFF2-40B4-BE49-F238E27FC236}">
                <a16:creationId xmlns:a16="http://schemas.microsoft.com/office/drawing/2014/main" id="{7AC6F7DD-2D8E-4F4C-8031-CB7B8828B6A0}"/>
              </a:ext>
            </a:extLst>
          </p:cNvPr>
          <p:cNvSpPr/>
          <p:nvPr/>
        </p:nvSpPr>
        <p:spPr>
          <a:xfrm>
            <a:off x="11072530" y="5273212"/>
            <a:ext cx="105656" cy="101613"/>
          </a:xfrm>
          <a:prstGeom prst="ellipse">
            <a:avLst/>
          </a:prstGeom>
          <a:solidFill>
            <a:schemeClr val="bg1"/>
          </a:solidFill>
          <a:ln w="95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4305" rtlCol="0" anchor="ctr"/>
          <a:lstStyle/>
          <a:p>
            <a:pPr algn="ctr"/>
            <a:r>
              <a:rPr lang="en-US" altLang="zh-CN" sz="1100" b="1" dirty="0">
                <a:solidFill>
                  <a:schemeClr val="tx1"/>
                </a:solidFill>
                <a:cs typeface="Times New Roman" panose="02020603050405020304" pitchFamily="18" charset="0"/>
              </a:rPr>
              <a:t>+</a:t>
            </a:r>
            <a:endParaRPr lang="zh-CN" altLang="en-US" sz="1100" b="1" dirty="0">
              <a:solidFill>
                <a:schemeClr val="tx1"/>
              </a:solidFill>
              <a:cs typeface="Times New Roman" panose="02020603050405020304" pitchFamily="18" charset="0"/>
            </a:endParaRPr>
          </a:p>
        </p:txBody>
      </p:sp>
      <p:grpSp>
        <p:nvGrpSpPr>
          <p:cNvPr id="370" name="组合 369">
            <a:extLst>
              <a:ext uri="{FF2B5EF4-FFF2-40B4-BE49-F238E27FC236}">
                <a16:creationId xmlns:a16="http://schemas.microsoft.com/office/drawing/2014/main" id="{48F82C13-D481-48F4-B39A-37B04D9AB241}"/>
              </a:ext>
            </a:extLst>
          </p:cNvPr>
          <p:cNvGrpSpPr/>
          <p:nvPr/>
        </p:nvGrpSpPr>
        <p:grpSpPr>
          <a:xfrm>
            <a:off x="7174033" y="4617533"/>
            <a:ext cx="258404" cy="215444"/>
            <a:chOff x="3326180" y="4404622"/>
            <a:chExt cx="258404" cy="215444"/>
          </a:xfrm>
        </p:grpSpPr>
        <p:sp>
          <p:nvSpPr>
            <p:cNvPr id="371" name="椭圆 370">
              <a:extLst>
                <a:ext uri="{FF2B5EF4-FFF2-40B4-BE49-F238E27FC236}">
                  <a16:creationId xmlns:a16="http://schemas.microsoft.com/office/drawing/2014/main" id="{8261D07B-E9B4-4D51-8DD9-69F3D2C3C115}"/>
                </a:ext>
              </a:extLst>
            </p:cNvPr>
            <p:cNvSpPr/>
            <p:nvPr/>
          </p:nvSpPr>
          <p:spPr>
            <a:xfrm>
              <a:off x="3405279" y="4460489"/>
              <a:ext cx="105656" cy="101613"/>
            </a:xfrm>
            <a:prstGeom prst="ellipse">
              <a:avLst/>
            </a:prstGeom>
            <a:solidFill>
              <a:schemeClr val="bg1"/>
            </a:solidFill>
            <a:ln w="95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4305" rtlCol="0" anchor="ctr"/>
            <a:lstStyle/>
            <a:p>
              <a:pPr algn="ctr"/>
              <a:endParaRPr lang="zh-CN" altLang="en-US" sz="700" b="1" dirty="0">
                <a:solidFill>
                  <a:schemeClr val="tx1"/>
                </a:solidFill>
                <a:latin typeface="Times New Roman" panose="02020603050405020304" pitchFamily="18" charset="0"/>
                <a:cs typeface="Times New Roman" panose="02020603050405020304" pitchFamily="18" charset="0"/>
              </a:endParaRPr>
            </a:p>
          </p:txBody>
        </p:sp>
        <p:sp>
          <p:nvSpPr>
            <p:cNvPr id="372" name="文本框 371">
              <a:extLst>
                <a:ext uri="{FF2B5EF4-FFF2-40B4-BE49-F238E27FC236}">
                  <a16:creationId xmlns:a16="http://schemas.microsoft.com/office/drawing/2014/main" id="{3F287D71-1358-4E7C-BDE5-A0C6E8D120B8}"/>
                </a:ext>
              </a:extLst>
            </p:cNvPr>
            <p:cNvSpPr txBox="1"/>
            <p:nvPr/>
          </p:nvSpPr>
          <p:spPr>
            <a:xfrm>
              <a:off x="3326180" y="4404622"/>
              <a:ext cx="258404" cy="215444"/>
            </a:xfrm>
            <a:prstGeom prst="rect">
              <a:avLst/>
            </a:prstGeom>
            <a:noFill/>
          </p:spPr>
          <p:txBody>
            <a:bodyPr wrap="none" rtlCol="0">
              <a:spAutoFit/>
            </a:bodyPr>
            <a:lstStyle/>
            <a:p>
              <a:r>
                <a:rPr lang="en-US" altLang="zh-CN" sz="800" b="1" dirty="0">
                  <a:solidFill>
                    <a:schemeClr val="tx1"/>
                  </a:solidFill>
                  <a:latin typeface="Times New Roman" panose="02020603050405020304" pitchFamily="18" charset="0"/>
                  <a:cs typeface="Times New Roman" panose="02020603050405020304" pitchFamily="18" charset="0"/>
                </a:rPr>
                <a:t>C</a:t>
              </a:r>
              <a:endParaRPr lang="zh-CN" altLang="en-US" sz="800" b="1" dirty="0">
                <a:solidFill>
                  <a:schemeClr val="tx1"/>
                </a:solidFill>
                <a:latin typeface="Times New Roman" panose="02020603050405020304" pitchFamily="18" charset="0"/>
                <a:cs typeface="Times New Roman" panose="02020603050405020304" pitchFamily="18" charset="0"/>
              </a:endParaRPr>
            </a:p>
          </p:txBody>
        </p:sp>
      </p:grpSp>
      <p:grpSp>
        <p:nvGrpSpPr>
          <p:cNvPr id="373" name="组合 372">
            <a:extLst>
              <a:ext uri="{FF2B5EF4-FFF2-40B4-BE49-F238E27FC236}">
                <a16:creationId xmlns:a16="http://schemas.microsoft.com/office/drawing/2014/main" id="{8271855F-DD66-47F1-A4B3-87DE866C6F0F}"/>
              </a:ext>
            </a:extLst>
          </p:cNvPr>
          <p:cNvGrpSpPr/>
          <p:nvPr/>
        </p:nvGrpSpPr>
        <p:grpSpPr>
          <a:xfrm>
            <a:off x="10096357" y="5033004"/>
            <a:ext cx="258404" cy="215444"/>
            <a:chOff x="3326180" y="4404622"/>
            <a:chExt cx="258404" cy="215444"/>
          </a:xfrm>
        </p:grpSpPr>
        <p:sp>
          <p:nvSpPr>
            <p:cNvPr id="374" name="椭圆 373">
              <a:extLst>
                <a:ext uri="{FF2B5EF4-FFF2-40B4-BE49-F238E27FC236}">
                  <a16:creationId xmlns:a16="http://schemas.microsoft.com/office/drawing/2014/main" id="{B8B47492-9424-4BCF-9EC7-C2D0789414D1}"/>
                </a:ext>
              </a:extLst>
            </p:cNvPr>
            <p:cNvSpPr/>
            <p:nvPr/>
          </p:nvSpPr>
          <p:spPr>
            <a:xfrm>
              <a:off x="3405279" y="4460489"/>
              <a:ext cx="105656" cy="101613"/>
            </a:xfrm>
            <a:prstGeom prst="ellipse">
              <a:avLst/>
            </a:prstGeom>
            <a:solidFill>
              <a:schemeClr val="bg1"/>
            </a:solidFill>
            <a:ln w="95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4305" rtlCol="0" anchor="ctr"/>
            <a:lstStyle/>
            <a:p>
              <a:pPr algn="ctr"/>
              <a:endParaRPr lang="zh-CN" altLang="en-US" sz="700" b="1" dirty="0">
                <a:solidFill>
                  <a:schemeClr val="tx1"/>
                </a:solidFill>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BAC7498-174F-4BFC-9AE4-BBF9E88E1C38}"/>
                </a:ext>
              </a:extLst>
            </p:cNvPr>
            <p:cNvSpPr txBox="1"/>
            <p:nvPr/>
          </p:nvSpPr>
          <p:spPr>
            <a:xfrm>
              <a:off x="3326180" y="4404622"/>
              <a:ext cx="258404" cy="215444"/>
            </a:xfrm>
            <a:prstGeom prst="rect">
              <a:avLst/>
            </a:prstGeom>
            <a:noFill/>
          </p:spPr>
          <p:txBody>
            <a:bodyPr wrap="none" rtlCol="0">
              <a:spAutoFit/>
            </a:bodyPr>
            <a:lstStyle/>
            <a:p>
              <a:r>
                <a:rPr lang="en-US" altLang="zh-CN" sz="800" b="1" dirty="0">
                  <a:solidFill>
                    <a:schemeClr val="tx1"/>
                  </a:solidFill>
                  <a:latin typeface="Times New Roman" panose="02020603050405020304" pitchFamily="18" charset="0"/>
                  <a:cs typeface="Times New Roman" panose="02020603050405020304" pitchFamily="18" charset="0"/>
                </a:rPr>
                <a:t>C</a:t>
              </a:r>
              <a:endParaRPr lang="zh-CN" altLang="en-US" sz="800" b="1" dirty="0">
                <a:solidFill>
                  <a:schemeClr val="tx1"/>
                </a:solidFill>
                <a:latin typeface="Times New Roman" panose="02020603050405020304" pitchFamily="18" charset="0"/>
                <a:cs typeface="Times New Roman" panose="02020603050405020304" pitchFamily="18" charset="0"/>
              </a:endParaRPr>
            </a:p>
          </p:txBody>
        </p:sp>
      </p:grpSp>
      <p:sp>
        <p:nvSpPr>
          <p:cNvPr id="376" name="矩形: 圆角 375">
            <a:extLst>
              <a:ext uri="{FF2B5EF4-FFF2-40B4-BE49-F238E27FC236}">
                <a16:creationId xmlns:a16="http://schemas.microsoft.com/office/drawing/2014/main" id="{5D72015A-70F0-41FA-BB98-7B06DD3182F1}"/>
              </a:ext>
            </a:extLst>
          </p:cNvPr>
          <p:cNvSpPr/>
          <p:nvPr/>
        </p:nvSpPr>
        <p:spPr>
          <a:xfrm>
            <a:off x="9316259" y="4654471"/>
            <a:ext cx="270320" cy="108000"/>
          </a:xfrm>
          <a:prstGeom prst="roundRect">
            <a:avLst/>
          </a:prstGeom>
          <a:solidFill>
            <a:srgbClr val="FFC000"/>
          </a:solidFill>
          <a:ln>
            <a:solidFill>
              <a:schemeClr val="accent4">
                <a:lumMod val="60000"/>
                <a:lumOff val="40000"/>
              </a:schemeClr>
            </a:solidFill>
          </a:ln>
          <a:scene3d>
            <a:camera prst="orthographicFront">
              <a:rot lat="0" lon="0" rev="5400000"/>
            </a:camera>
            <a:lightRig rig="threePt" dir="t"/>
          </a:scene3d>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altLang="zh-CN" sz="744" b="1" dirty="0">
                <a:solidFill>
                  <a:schemeClr val="tx1"/>
                </a:solidFill>
                <a:latin typeface="Times New Roman" panose="02020603050405020304" pitchFamily="18" charset="0"/>
                <a:cs typeface="Times New Roman" panose="02020603050405020304" pitchFamily="18" charset="0"/>
              </a:rPr>
              <a:t>Conv</a:t>
            </a:r>
          </a:p>
        </p:txBody>
      </p:sp>
      <p:pic>
        <p:nvPicPr>
          <p:cNvPr id="400" name="图片 399">
            <a:extLst>
              <a:ext uri="{FF2B5EF4-FFF2-40B4-BE49-F238E27FC236}">
                <a16:creationId xmlns:a16="http://schemas.microsoft.com/office/drawing/2014/main" id="{6E8A657D-34A4-4E85-9189-2B114FF53181}"/>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683081" y="5913800"/>
            <a:ext cx="4714666" cy="447412"/>
          </a:xfrm>
          <a:prstGeom prst="rect">
            <a:avLst/>
          </a:prstGeom>
        </p:spPr>
      </p:pic>
      <p:pic>
        <p:nvPicPr>
          <p:cNvPr id="402" name="图片 401">
            <a:extLst>
              <a:ext uri="{FF2B5EF4-FFF2-40B4-BE49-F238E27FC236}">
                <a16:creationId xmlns:a16="http://schemas.microsoft.com/office/drawing/2014/main" id="{B0093EA1-C17F-4C09-B024-5CCA550741EC}"/>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6816391" y="5789930"/>
            <a:ext cx="4842267" cy="579839"/>
          </a:xfrm>
          <a:prstGeom prst="rect">
            <a:avLst/>
          </a:prstGeom>
        </p:spPr>
      </p:pic>
    </p:spTree>
    <p:extLst>
      <p:ext uri="{BB962C8B-B14F-4D97-AF65-F5344CB8AC3E}">
        <p14:creationId xmlns:p14="http://schemas.microsoft.com/office/powerpoint/2010/main" val="71919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7E9A1-41C5-49AD-AB3E-853BA6A6767E}"/>
              </a:ext>
            </a:extLst>
          </p:cNvPr>
          <p:cNvSpPr>
            <a:spLocks noGrp="1"/>
          </p:cNvSpPr>
          <p:nvPr>
            <p:ph type="title"/>
          </p:nvPr>
        </p:nvSpPr>
        <p:spPr/>
        <p:txBody>
          <a:bodyPr/>
          <a:lstStyle/>
          <a:p>
            <a:r>
              <a:rPr lang="en-US" altLang="zh-CN" sz="4000" b="0" i="0" u="none" strike="noStrike" dirty="0">
                <a:solidFill>
                  <a:srgbClr val="FFFFFF"/>
                </a:solidFill>
                <a:latin typeface="+mn-ea"/>
                <a:ea typeface="+mn-ea"/>
                <a:cs typeface="Calibri"/>
                <a:sym typeface="Calibri"/>
              </a:rPr>
              <a:t>Experiment</a:t>
            </a:r>
            <a:endParaRPr lang="zh-CN" altLang="en-US" dirty="0">
              <a:latin typeface="+mn-ea"/>
              <a:ea typeface="+mn-ea"/>
            </a:endParaRPr>
          </a:p>
        </p:txBody>
      </p:sp>
      <p:sp>
        <p:nvSpPr>
          <p:cNvPr id="4" name="日期占位符 3">
            <a:extLst>
              <a:ext uri="{FF2B5EF4-FFF2-40B4-BE49-F238E27FC236}">
                <a16:creationId xmlns:a16="http://schemas.microsoft.com/office/drawing/2014/main" id="{7682F6F3-F595-47E3-9CC5-20331B60E1AB}"/>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E9EACE2B-7935-42D8-A6D7-4A67EFC7F8F4}"/>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5CDC3F87-EC44-4699-9584-69B344C48691}"/>
              </a:ext>
            </a:extLst>
          </p:cNvPr>
          <p:cNvSpPr>
            <a:spLocks noGrp="1"/>
          </p:cNvSpPr>
          <p:nvPr>
            <p:ph type="sldNum" sz="quarter" idx="12"/>
          </p:nvPr>
        </p:nvSpPr>
        <p:spPr/>
        <p:txBody>
          <a:bodyPr/>
          <a:lstStyle/>
          <a:p>
            <a:fld id="{B8AAA92B-FE95-4EA0-A228-252CCF87D5D4}" type="slidenum">
              <a:rPr lang="zh-CN" altLang="en-US" smtClean="0"/>
              <a:pPr/>
              <a:t>13</a:t>
            </a:fld>
            <a:endParaRPr lang="zh-CN" altLang="en-US" dirty="0"/>
          </a:p>
        </p:txBody>
      </p:sp>
      <p:pic>
        <p:nvPicPr>
          <p:cNvPr id="7" name="Picture 4">
            <a:extLst>
              <a:ext uri="{FF2B5EF4-FFF2-40B4-BE49-F238E27FC236}">
                <a16:creationId xmlns:a16="http://schemas.microsoft.com/office/drawing/2014/main" id="{5C41816E-D67E-4C7A-B515-6208480311F8}"/>
              </a:ext>
            </a:extLst>
          </p:cNvPr>
          <p:cNvPicPr>
            <a:picLocks noChangeAspect="1"/>
          </p:cNvPicPr>
          <p:nvPr/>
        </p:nvPicPr>
        <p:blipFill>
          <a:blip r:embed="rId4"/>
          <a:srcRect/>
          <a:stretch>
            <a:fillRect/>
          </a:stretch>
        </p:blipFill>
        <p:spPr>
          <a:xfrm>
            <a:off x="307319" y="1172116"/>
            <a:ext cx="6853480" cy="4762417"/>
          </a:xfrm>
          <a:prstGeom prst="rect">
            <a:avLst/>
          </a:prstGeom>
          <a:ln w="12700">
            <a:noFill/>
            <a:prstDash val="solid"/>
          </a:ln>
        </p:spPr>
      </p:pic>
      <p:pic>
        <p:nvPicPr>
          <p:cNvPr id="8" name="Picture 5">
            <a:extLst>
              <a:ext uri="{FF2B5EF4-FFF2-40B4-BE49-F238E27FC236}">
                <a16:creationId xmlns:a16="http://schemas.microsoft.com/office/drawing/2014/main" id="{258C9266-E312-49D7-8008-1C5AD4867E81}"/>
              </a:ext>
            </a:extLst>
          </p:cNvPr>
          <p:cNvPicPr>
            <a:picLocks noChangeAspect="1"/>
          </p:cNvPicPr>
          <p:nvPr/>
        </p:nvPicPr>
        <p:blipFill>
          <a:blip r:embed="rId5"/>
          <a:srcRect/>
          <a:stretch>
            <a:fillRect/>
          </a:stretch>
        </p:blipFill>
        <p:spPr>
          <a:xfrm>
            <a:off x="7442739" y="3089609"/>
            <a:ext cx="4070249" cy="1110068"/>
          </a:xfrm>
          <a:prstGeom prst="rect">
            <a:avLst/>
          </a:prstGeom>
          <a:ln w="12700">
            <a:noFill/>
            <a:prstDash val="solid"/>
          </a:ln>
        </p:spPr>
      </p:pic>
      <p:sp>
        <p:nvSpPr>
          <p:cNvPr id="9" name="矩形 8">
            <a:extLst>
              <a:ext uri="{FF2B5EF4-FFF2-40B4-BE49-F238E27FC236}">
                <a16:creationId xmlns:a16="http://schemas.microsoft.com/office/drawing/2014/main" id="{1141C99A-44A6-4C1C-8990-86B9DF53E935}"/>
              </a:ext>
            </a:extLst>
          </p:cNvPr>
          <p:cNvSpPr/>
          <p:nvPr/>
        </p:nvSpPr>
        <p:spPr>
          <a:xfrm>
            <a:off x="137160" y="5577840"/>
            <a:ext cx="7208520" cy="3566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D9AD6F0E-C31D-477F-B381-8302BDAB873C}"/>
              </a:ext>
            </a:extLst>
          </p:cNvPr>
          <p:cNvSpPr/>
          <p:nvPr/>
        </p:nvSpPr>
        <p:spPr>
          <a:xfrm>
            <a:off x="4941652" y="1172115"/>
            <a:ext cx="885217" cy="4762417"/>
          </a:xfrm>
          <a:prstGeom prst="roundRect">
            <a:avLst>
              <a:gd name="adj" fmla="val 0"/>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4396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A363A-EC3E-4698-9B5F-74A082E4920E}"/>
              </a:ext>
            </a:extLst>
          </p:cNvPr>
          <p:cNvSpPr>
            <a:spLocks noGrp="1"/>
          </p:cNvSpPr>
          <p:nvPr>
            <p:ph type="title"/>
          </p:nvPr>
        </p:nvSpPr>
        <p:spPr/>
        <p:txBody>
          <a:bodyPr/>
          <a:lstStyle/>
          <a:p>
            <a:endParaRPr lang="zh-CN" altLang="en-US"/>
          </a:p>
        </p:txBody>
      </p:sp>
      <p:sp>
        <p:nvSpPr>
          <p:cNvPr id="4" name="日期占位符 3">
            <a:extLst>
              <a:ext uri="{FF2B5EF4-FFF2-40B4-BE49-F238E27FC236}">
                <a16:creationId xmlns:a16="http://schemas.microsoft.com/office/drawing/2014/main" id="{276FBF9E-DA1D-48E3-BE3B-5C402F676B63}"/>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2AFEE9D6-1FF8-4BFD-8D2B-6B6521784688}"/>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31BA1A38-EAF3-44AA-B8BD-9062E0059D8F}"/>
              </a:ext>
            </a:extLst>
          </p:cNvPr>
          <p:cNvSpPr>
            <a:spLocks noGrp="1"/>
          </p:cNvSpPr>
          <p:nvPr>
            <p:ph type="sldNum" sz="quarter" idx="12"/>
          </p:nvPr>
        </p:nvSpPr>
        <p:spPr/>
        <p:txBody>
          <a:bodyPr/>
          <a:lstStyle/>
          <a:p>
            <a:fld id="{B8AAA92B-FE95-4EA0-A228-252CCF87D5D4}" type="slidenum">
              <a:rPr lang="zh-CN" altLang="en-US" smtClean="0"/>
              <a:pPr/>
              <a:t>14</a:t>
            </a:fld>
            <a:endParaRPr lang="zh-CN" altLang="en-US" dirty="0"/>
          </a:p>
        </p:txBody>
      </p:sp>
      <p:pic>
        <p:nvPicPr>
          <p:cNvPr id="12" name="Picture 4">
            <a:extLst>
              <a:ext uri="{FF2B5EF4-FFF2-40B4-BE49-F238E27FC236}">
                <a16:creationId xmlns:a16="http://schemas.microsoft.com/office/drawing/2014/main" id="{5AC7B1A1-538F-4FEF-953A-8ACDF2F34475}"/>
              </a:ext>
            </a:extLst>
          </p:cNvPr>
          <p:cNvPicPr>
            <a:picLocks noChangeAspect="1"/>
          </p:cNvPicPr>
          <p:nvPr/>
        </p:nvPicPr>
        <p:blipFill>
          <a:blip r:embed="rId4"/>
          <a:srcRect/>
          <a:stretch>
            <a:fillRect/>
          </a:stretch>
        </p:blipFill>
        <p:spPr>
          <a:xfrm>
            <a:off x="155575" y="2246697"/>
            <a:ext cx="5648785" cy="2461482"/>
          </a:xfrm>
          <a:prstGeom prst="rect">
            <a:avLst/>
          </a:prstGeom>
          <a:ln w="12700">
            <a:noFill/>
            <a:prstDash val="solid"/>
          </a:ln>
        </p:spPr>
      </p:pic>
      <p:sp>
        <p:nvSpPr>
          <p:cNvPr id="13" name="AutoShape 6">
            <a:extLst>
              <a:ext uri="{FF2B5EF4-FFF2-40B4-BE49-F238E27FC236}">
                <a16:creationId xmlns:a16="http://schemas.microsoft.com/office/drawing/2014/main" id="{81775981-E8A0-45C8-A11D-E754AE5DBC3F}"/>
              </a:ext>
            </a:extLst>
          </p:cNvPr>
          <p:cNvSpPr/>
          <p:nvPr/>
        </p:nvSpPr>
        <p:spPr>
          <a:xfrm>
            <a:off x="1447454" y="3744618"/>
            <a:ext cx="2212258" cy="963561"/>
          </a:xfrm>
          <a:prstGeom prst="rect">
            <a:avLst/>
          </a:prstGeom>
          <a:noFill/>
          <a:ln w="12700" cap="flat">
            <a:solidFill>
              <a:srgbClr val="FF0000">
                <a:alpha val="100000"/>
              </a:srgbClr>
            </a:solidFill>
            <a:prstDash val="solid"/>
          </a:ln>
        </p:spPr>
        <p:txBody>
          <a:bodyPr lIns="91440" tIns="45720" rIns="91440" bIns="45720" rtlCol="0" anchor="ctr"/>
          <a:lstStyle/>
          <a:p>
            <a:pPr algn="ctr">
              <a:defRPr/>
            </a:pPr>
            <a:endParaRPr/>
          </a:p>
        </p:txBody>
      </p:sp>
      <p:sp>
        <p:nvSpPr>
          <p:cNvPr id="14" name="AutoShape 7">
            <a:extLst>
              <a:ext uri="{FF2B5EF4-FFF2-40B4-BE49-F238E27FC236}">
                <a16:creationId xmlns:a16="http://schemas.microsoft.com/office/drawing/2014/main" id="{A1778CA3-7362-40D3-812D-BB2A262DA7D8}"/>
              </a:ext>
            </a:extLst>
          </p:cNvPr>
          <p:cNvSpPr/>
          <p:nvPr/>
        </p:nvSpPr>
        <p:spPr>
          <a:xfrm>
            <a:off x="2931487" y="2619311"/>
            <a:ext cx="1612490" cy="988142"/>
          </a:xfrm>
          <a:prstGeom prst="rect">
            <a:avLst/>
          </a:prstGeom>
          <a:noFill/>
          <a:ln w="12700" cap="flat">
            <a:solidFill>
              <a:srgbClr val="FF0000">
                <a:alpha val="100000"/>
              </a:srgbClr>
            </a:solidFill>
            <a:prstDash val="solid"/>
          </a:ln>
        </p:spPr>
        <p:txBody>
          <a:bodyPr lIns="91440" tIns="45720" rIns="91440" bIns="45720" rtlCol="0" anchor="ctr"/>
          <a:lstStyle/>
          <a:p>
            <a:pPr algn="ctr">
              <a:defRPr/>
            </a:pPr>
            <a:endParaRPr/>
          </a:p>
        </p:txBody>
      </p:sp>
      <p:pic>
        <p:nvPicPr>
          <p:cNvPr id="15" name="图片 14">
            <a:extLst>
              <a:ext uri="{FF2B5EF4-FFF2-40B4-BE49-F238E27FC236}">
                <a16:creationId xmlns:a16="http://schemas.microsoft.com/office/drawing/2014/main" id="{0414EB91-50B0-4A04-9B8F-5A7E468F35BB}"/>
              </a:ext>
            </a:extLst>
          </p:cNvPr>
          <p:cNvPicPr>
            <a:picLocks noChangeAspect="1"/>
          </p:cNvPicPr>
          <p:nvPr/>
        </p:nvPicPr>
        <p:blipFill>
          <a:blip r:embed="rId5"/>
          <a:stretch>
            <a:fillRect/>
          </a:stretch>
        </p:blipFill>
        <p:spPr>
          <a:xfrm>
            <a:off x="5963386" y="1891030"/>
            <a:ext cx="5888220" cy="3432846"/>
          </a:xfrm>
          <a:prstGeom prst="rect">
            <a:avLst/>
          </a:prstGeom>
        </p:spPr>
      </p:pic>
      <p:sp>
        <p:nvSpPr>
          <p:cNvPr id="16" name="文本框 15">
            <a:extLst>
              <a:ext uri="{FF2B5EF4-FFF2-40B4-BE49-F238E27FC236}">
                <a16:creationId xmlns:a16="http://schemas.microsoft.com/office/drawing/2014/main" id="{F2C7AB9D-6A87-457B-92E6-DC22A47687F1}"/>
              </a:ext>
            </a:extLst>
          </p:cNvPr>
          <p:cNvSpPr txBox="1"/>
          <p:nvPr/>
        </p:nvSpPr>
        <p:spPr>
          <a:xfrm>
            <a:off x="1394462" y="4874588"/>
            <a:ext cx="3253738" cy="369332"/>
          </a:xfrm>
          <a:prstGeom prst="rect">
            <a:avLst/>
          </a:prstGeom>
          <a:noFill/>
        </p:spPr>
        <p:txBody>
          <a:bodyPr wrap="square" rtlCol="0">
            <a:spAutoFit/>
          </a:bodyPr>
          <a:lstStyle/>
          <a:p>
            <a:r>
              <a:rPr lang="zh-CN" altLang="en-US" dirty="0"/>
              <a:t>不同采样网格下方法的比较</a:t>
            </a:r>
          </a:p>
        </p:txBody>
      </p:sp>
      <p:sp>
        <p:nvSpPr>
          <p:cNvPr id="19" name="文本框 18">
            <a:extLst>
              <a:ext uri="{FF2B5EF4-FFF2-40B4-BE49-F238E27FC236}">
                <a16:creationId xmlns:a16="http://schemas.microsoft.com/office/drawing/2014/main" id="{FD856882-D4BF-4E62-81BD-9E681FAAF255}"/>
              </a:ext>
            </a:extLst>
          </p:cNvPr>
          <p:cNvSpPr txBox="1"/>
          <p:nvPr/>
        </p:nvSpPr>
        <p:spPr>
          <a:xfrm>
            <a:off x="6614160" y="5415871"/>
            <a:ext cx="5067300" cy="369332"/>
          </a:xfrm>
          <a:prstGeom prst="rect">
            <a:avLst/>
          </a:prstGeom>
          <a:noFill/>
        </p:spPr>
        <p:txBody>
          <a:bodyPr wrap="square" rtlCol="0">
            <a:spAutoFit/>
          </a:bodyPr>
          <a:lstStyle/>
          <a:p>
            <a:r>
              <a:rPr lang="zh-CN" altLang="en-US" dirty="0"/>
              <a:t>不同阶段数和分支系数下的 </a:t>
            </a:r>
            <a:r>
              <a:rPr lang="en-US" altLang="zh-CN" dirty="0"/>
              <a:t>CSO-mAP </a:t>
            </a:r>
            <a:r>
              <a:rPr lang="zh-CN" altLang="en-US" dirty="0"/>
              <a:t>性能表现</a:t>
            </a:r>
          </a:p>
        </p:txBody>
      </p:sp>
    </p:spTree>
    <p:extLst>
      <p:ext uri="{BB962C8B-B14F-4D97-AF65-F5344CB8AC3E}">
        <p14:creationId xmlns:p14="http://schemas.microsoft.com/office/powerpoint/2010/main" val="4293705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8B225-7318-4077-825D-A3FBFC7CE029}"/>
              </a:ext>
            </a:extLst>
          </p:cNvPr>
          <p:cNvSpPr>
            <a:spLocks noGrp="1"/>
          </p:cNvSpPr>
          <p:nvPr>
            <p:ph type="title"/>
          </p:nvPr>
        </p:nvSpPr>
        <p:spPr/>
        <p:txBody>
          <a:bodyPr/>
          <a:lstStyle/>
          <a:p>
            <a:r>
              <a:rPr lang="en-US" altLang="zh-CN" sz="4000" b="0" i="0" u="none" strike="noStrike" dirty="0">
                <a:solidFill>
                  <a:srgbClr val="FFFFFF"/>
                </a:solidFill>
                <a:latin typeface="+mn-lt"/>
                <a:ea typeface="+mn-ea"/>
                <a:cs typeface="Calibri"/>
                <a:sym typeface="Calibri"/>
              </a:rPr>
              <a:t>Visualization</a:t>
            </a:r>
            <a:endParaRPr lang="zh-CN" altLang="en-US" dirty="0">
              <a:latin typeface="+mn-lt"/>
            </a:endParaRPr>
          </a:p>
        </p:txBody>
      </p:sp>
      <p:sp>
        <p:nvSpPr>
          <p:cNvPr id="4" name="日期占位符 3">
            <a:extLst>
              <a:ext uri="{FF2B5EF4-FFF2-40B4-BE49-F238E27FC236}">
                <a16:creationId xmlns:a16="http://schemas.microsoft.com/office/drawing/2014/main" id="{8523AC03-0F4C-4212-909B-04532938CC8E}"/>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053DD508-224B-44A9-B7E6-4CC9740D0575}"/>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3221D8D4-BC6E-44E3-9AF1-B2574D89E646}"/>
              </a:ext>
            </a:extLst>
          </p:cNvPr>
          <p:cNvSpPr>
            <a:spLocks noGrp="1"/>
          </p:cNvSpPr>
          <p:nvPr>
            <p:ph type="sldNum" sz="quarter" idx="12"/>
          </p:nvPr>
        </p:nvSpPr>
        <p:spPr/>
        <p:txBody>
          <a:bodyPr/>
          <a:lstStyle/>
          <a:p>
            <a:fld id="{B8AAA92B-FE95-4EA0-A228-252CCF87D5D4}" type="slidenum">
              <a:rPr lang="zh-CN" altLang="en-US" smtClean="0"/>
              <a:pPr/>
              <a:t>15</a:t>
            </a:fld>
            <a:endParaRPr lang="zh-CN" altLang="en-US" dirty="0"/>
          </a:p>
        </p:txBody>
      </p:sp>
      <p:pic>
        <p:nvPicPr>
          <p:cNvPr id="7" name="Picture 4">
            <a:extLst>
              <a:ext uri="{FF2B5EF4-FFF2-40B4-BE49-F238E27FC236}">
                <a16:creationId xmlns:a16="http://schemas.microsoft.com/office/drawing/2014/main" id="{2A5E9B08-CCA1-4D4D-86FF-5B32E5BAB0A4}"/>
              </a:ext>
            </a:extLst>
          </p:cNvPr>
          <p:cNvPicPr>
            <a:picLocks noGrp="1" noChangeAspect="1"/>
          </p:cNvPicPr>
          <p:nvPr>
            <p:ph idx="1"/>
          </p:nvPr>
        </p:nvPicPr>
        <p:blipFill>
          <a:blip r:embed="rId4"/>
          <a:srcRect/>
          <a:stretch>
            <a:fillRect/>
          </a:stretch>
        </p:blipFill>
        <p:spPr>
          <a:xfrm>
            <a:off x="216535" y="1271769"/>
            <a:ext cx="7307800" cy="4563110"/>
          </a:xfrm>
          <a:prstGeom prst="rect">
            <a:avLst/>
          </a:prstGeom>
          <a:ln w="12700">
            <a:noFill/>
            <a:prstDash val="solid"/>
          </a:ln>
        </p:spPr>
      </p:pic>
      <p:pic>
        <p:nvPicPr>
          <p:cNvPr id="8" name="Picture 5">
            <a:extLst>
              <a:ext uri="{FF2B5EF4-FFF2-40B4-BE49-F238E27FC236}">
                <a16:creationId xmlns:a16="http://schemas.microsoft.com/office/drawing/2014/main" id="{93AB123E-4CDA-4B1A-B9D4-F36A8F4EC627}"/>
              </a:ext>
            </a:extLst>
          </p:cNvPr>
          <p:cNvPicPr>
            <a:picLocks noChangeAspect="1"/>
          </p:cNvPicPr>
          <p:nvPr/>
        </p:nvPicPr>
        <p:blipFill>
          <a:blip r:embed="rId5"/>
          <a:srcRect/>
          <a:stretch>
            <a:fillRect/>
          </a:stretch>
        </p:blipFill>
        <p:spPr>
          <a:xfrm>
            <a:off x="7651524" y="1851131"/>
            <a:ext cx="4407073" cy="1474674"/>
          </a:xfrm>
          <a:prstGeom prst="rect">
            <a:avLst/>
          </a:prstGeom>
          <a:ln w="12700">
            <a:noFill/>
            <a:prstDash val="solid"/>
          </a:ln>
        </p:spPr>
      </p:pic>
      <p:pic>
        <p:nvPicPr>
          <p:cNvPr id="9" name="Picture 8">
            <a:extLst>
              <a:ext uri="{FF2B5EF4-FFF2-40B4-BE49-F238E27FC236}">
                <a16:creationId xmlns:a16="http://schemas.microsoft.com/office/drawing/2014/main" id="{76145DEC-7DE3-4115-AEA6-DE0B38F39124}"/>
              </a:ext>
            </a:extLst>
          </p:cNvPr>
          <p:cNvPicPr>
            <a:picLocks noChangeAspect="1"/>
          </p:cNvPicPr>
          <p:nvPr/>
        </p:nvPicPr>
        <p:blipFill>
          <a:blip r:embed="rId6"/>
          <a:srcRect/>
          <a:stretch>
            <a:fillRect/>
          </a:stretch>
        </p:blipFill>
        <p:spPr>
          <a:xfrm>
            <a:off x="7622015" y="3429000"/>
            <a:ext cx="4436582" cy="1476982"/>
          </a:xfrm>
          <a:prstGeom prst="rect">
            <a:avLst/>
          </a:prstGeom>
          <a:ln w="12700">
            <a:noFill/>
            <a:prstDash val="solid"/>
          </a:ln>
        </p:spPr>
      </p:pic>
    </p:spTree>
    <p:extLst>
      <p:ext uri="{BB962C8B-B14F-4D97-AF65-F5344CB8AC3E}">
        <p14:creationId xmlns:p14="http://schemas.microsoft.com/office/powerpoint/2010/main" val="742677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59A4F-1EA7-44A2-9991-AB2A235CE7FD}"/>
              </a:ext>
            </a:extLst>
          </p:cNvPr>
          <p:cNvSpPr>
            <a:spLocks noGrp="1"/>
          </p:cNvSpPr>
          <p:nvPr>
            <p:ph type="title"/>
          </p:nvPr>
        </p:nvSpPr>
        <p:spPr/>
        <p:txBody>
          <a:bodyPr/>
          <a:lstStyle/>
          <a:p>
            <a:r>
              <a:rPr lang="en-US" altLang="zh-CN" sz="4000" b="0" i="0" u="none" strike="noStrike" dirty="0">
                <a:solidFill>
                  <a:srgbClr val="FFFFFF"/>
                </a:solidFill>
                <a:latin typeface="+mn-lt"/>
                <a:ea typeface="+mn-ea"/>
                <a:cs typeface="Calibri"/>
                <a:sym typeface="Calibri"/>
              </a:rPr>
              <a:t>Summary</a:t>
            </a:r>
            <a:endParaRPr lang="zh-CN" altLang="en-US" dirty="0">
              <a:latin typeface="+mn-lt"/>
            </a:endParaRPr>
          </a:p>
        </p:txBody>
      </p:sp>
      <p:sp>
        <p:nvSpPr>
          <p:cNvPr id="4" name="日期占位符 3">
            <a:extLst>
              <a:ext uri="{FF2B5EF4-FFF2-40B4-BE49-F238E27FC236}">
                <a16:creationId xmlns:a16="http://schemas.microsoft.com/office/drawing/2014/main" id="{2D71FA0B-DBA9-4E8C-96BD-56AEC55C9C44}"/>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0DCB95FB-225F-4D1D-AB9B-C12D27423CC0}"/>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9F2BEB68-91E9-48B1-8858-1D84064D8FA1}"/>
              </a:ext>
            </a:extLst>
          </p:cNvPr>
          <p:cNvSpPr>
            <a:spLocks noGrp="1"/>
          </p:cNvSpPr>
          <p:nvPr>
            <p:ph type="sldNum" sz="quarter" idx="12"/>
          </p:nvPr>
        </p:nvSpPr>
        <p:spPr/>
        <p:txBody>
          <a:bodyPr/>
          <a:lstStyle/>
          <a:p>
            <a:fld id="{B8AAA92B-FE95-4EA0-A228-252CCF87D5D4}" type="slidenum">
              <a:rPr lang="zh-CN" altLang="en-US" smtClean="0"/>
              <a:pPr/>
              <a:t>16</a:t>
            </a:fld>
            <a:endParaRPr lang="zh-CN" altLang="en-US" dirty="0"/>
          </a:p>
        </p:txBody>
      </p:sp>
      <p:sp>
        <p:nvSpPr>
          <p:cNvPr id="7" name="AutoShape 4">
            <a:extLst>
              <a:ext uri="{FF2B5EF4-FFF2-40B4-BE49-F238E27FC236}">
                <a16:creationId xmlns:a16="http://schemas.microsoft.com/office/drawing/2014/main" id="{22A9511A-0CCD-407E-B882-9E2CABE1535C}"/>
              </a:ext>
            </a:extLst>
          </p:cNvPr>
          <p:cNvSpPr/>
          <p:nvPr/>
        </p:nvSpPr>
        <p:spPr>
          <a:xfrm>
            <a:off x="4493340" y="4793858"/>
            <a:ext cx="6381135" cy="1089518"/>
          </a:xfrm>
          <a:prstGeom prst="rect">
            <a:avLst/>
          </a:prstGeom>
          <a:noFill/>
          <a:ln w="12700">
            <a:noFill/>
            <a:prstDash val="solid"/>
          </a:ln>
        </p:spPr>
        <p:txBody>
          <a:bodyPr vert="horz" lIns="91440" tIns="45720" rIns="91440" bIns="45720" rtlCol="0" anchor="t"/>
          <a:lstStyle/>
          <a:p>
            <a:pPr indent="0" algn="l">
              <a:lnSpc>
                <a:spcPct val="91666"/>
              </a:lnSpc>
              <a:defRPr/>
            </a:pPr>
            <a:r>
              <a:rPr lang="en-US" sz="2400" b="0" i="0" u="none" strike="noStrike" dirty="0">
                <a:solidFill>
                  <a:srgbClr val="595959"/>
                </a:solidFill>
                <a:effectLst>
                  <a:outerShdw blurRad="38100" dist="12700" dir="2700000" algn="tl" rotWithShape="0">
                    <a:srgbClr val="000000">
                      <a:alpha val="40000"/>
                    </a:srgbClr>
                  </a:outerShdw>
                </a:effectLst>
                <a:latin typeface="Calibri"/>
                <a:ea typeface="Calibri"/>
                <a:cs typeface="Calibri"/>
                <a:sym typeface="Calibri"/>
              </a:rPr>
              <a:t>arXiv</a:t>
            </a:r>
            <a:r>
              <a:rPr lang="en-US" sz="2400" b="0" i="0" u="none" strike="noStrike" dirty="0">
                <a:solidFill>
                  <a:srgbClr val="000000"/>
                </a:solidFill>
                <a:effectLst>
                  <a:outerShdw blurRad="38100" dist="12700" dir="2700000" algn="tl" rotWithShape="0">
                    <a:srgbClr val="000000">
                      <a:alpha val="40000"/>
                    </a:srgbClr>
                  </a:outerShdw>
                </a:effectLst>
                <a:latin typeface="Calibri"/>
                <a:ea typeface="Calibri"/>
                <a:cs typeface="Calibri"/>
                <a:sym typeface="Calibri"/>
              </a:rPr>
              <a:t>  </a:t>
            </a:r>
            <a:r>
              <a:rPr lang="en-US" sz="2400" b="0" i="0" u="none" strike="noStrike" dirty="0">
                <a:solidFill>
                  <a:srgbClr val="000000"/>
                </a:solidFill>
                <a:effectLst>
                  <a:outerShdw blurRad="38100" dist="12700" dir="2700000" algn="tl" rotWithShape="0">
                    <a:srgbClr val="000000">
                      <a:alpha val="40000"/>
                    </a:srgbClr>
                  </a:outerShdw>
                </a:effectLst>
                <a:latin typeface="Calibri"/>
                <a:ea typeface="Calibri"/>
                <a:cs typeface="Calibri"/>
                <a:sym typeface="Calibri"/>
                <a:hlinkClick r:id="rId4" tooltip="https://arxiv.org/abs/2505.19148">
                  <a:extLst>
                    <a:ext uri="{A12FA001-AC4F-418D-AE19-62706E023703}">
                      <ahyp:hlinkClr xmlns:ahyp="http://schemas.microsoft.com/office/drawing/2018/hyperlinkcolor" val="tx"/>
                    </a:ext>
                  </a:extLst>
                </a:hlinkClick>
              </a:rPr>
              <a:t>https://arxiv.org/abs/2505.19148</a:t>
            </a:r>
            <a:endParaRPr lang="en-US" sz="1100" dirty="0"/>
          </a:p>
          <a:p>
            <a:pPr indent="0" algn="l">
              <a:lnSpc>
                <a:spcPct val="91666"/>
              </a:lnSpc>
            </a:pPr>
            <a:r>
              <a:rPr lang="en-US" sz="2400" b="0" i="0" u="none" strike="noStrike" dirty="0">
                <a:solidFill>
                  <a:srgbClr val="595959"/>
                </a:solidFill>
                <a:effectLst>
                  <a:outerShdw blurRad="38100" dist="12700" dir="2700000" algn="tl" rotWithShape="0">
                    <a:srgbClr val="000000">
                      <a:alpha val="40000"/>
                    </a:srgbClr>
                  </a:outerShdw>
                </a:effectLst>
                <a:latin typeface="Calibri"/>
                <a:ea typeface="Calibri"/>
                <a:cs typeface="Calibri"/>
                <a:sym typeface="Calibri"/>
              </a:rPr>
              <a:t>code</a:t>
            </a:r>
            <a:r>
              <a:rPr lang="en-US" sz="2400" b="0" i="0" u="none" strike="noStrike" dirty="0">
                <a:solidFill>
                  <a:srgbClr val="000000"/>
                </a:solidFill>
                <a:effectLst>
                  <a:outerShdw blurRad="38100" dist="12700" dir="2700000" algn="tl" rotWithShape="0">
                    <a:srgbClr val="000000">
                      <a:alpha val="40000"/>
                    </a:srgbClr>
                  </a:outerShdw>
                </a:effectLst>
                <a:latin typeface="Calibri"/>
                <a:ea typeface="Calibri"/>
                <a:cs typeface="Calibri"/>
                <a:sym typeface="Calibri"/>
              </a:rPr>
              <a:t>  </a:t>
            </a:r>
            <a:r>
              <a:rPr lang="en-US" sz="2400" b="0" i="0" u="sng" strike="noStrike" dirty="0">
                <a:solidFill>
                  <a:srgbClr val="000000"/>
                </a:solidFill>
                <a:effectLst>
                  <a:outerShdw blurRad="38100" dist="12700" dir="2700000" algn="tl" rotWithShape="0">
                    <a:srgbClr val="000000">
                      <a:alpha val="40000"/>
                    </a:srgbClr>
                  </a:outerShdw>
                </a:effectLst>
                <a:latin typeface="Calibri"/>
                <a:ea typeface="Calibri"/>
                <a:cs typeface="Calibri"/>
                <a:sym typeface="Calibri"/>
              </a:rPr>
              <a:t>https://github.com/GrokCV/GrokCSO</a:t>
            </a:r>
          </a:p>
          <a:p>
            <a:pPr indent="0" algn="ctr">
              <a:lnSpc>
                <a:spcPct val="91666"/>
              </a:lnSpc>
            </a:pPr>
            <a:endParaRPr lang="en-US" sz="2400" b="0" i="0" u="sng" strike="noStrike" dirty="0">
              <a:solidFill>
                <a:srgbClr val="000000"/>
              </a:solidFill>
              <a:effectLst>
                <a:outerShdw blurRad="38100" dist="12700" dir="2700000" algn="tl" rotWithShape="0">
                  <a:srgbClr val="000000">
                    <a:alpha val="40000"/>
                  </a:srgbClr>
                </a:outerShdw>
              </a:effectLst>
              <a:latin typeface="Calibri"/>
              <a:ea typeface="Calibri"/>
              <a:cs typeface="Calibri"/>
              <a:sym typeface="Calibri"/>
            </a:endParaRPr>
          </a:p>
          <a:p>
            <a:pPr indent="0" algn="ctr">
              <a:lnSpc>
                <a:spcPct val="91666"/>
              </a:lnSpc>
            </a:pPr>
            <a:r>
              <a:rPr lang="en-US" sz="2400" b="0" i="0" u="none" strike="noStrike" dirty="0">
                <a:solidFill>
                  <a:srgbClr val="000000"/>
                </a:solidFill>
                <a:latin typeface="Calibri"/>
                <a:ea typeface="Calibri"/>
                <a:cs typeface="Calibri"/>
                <a:sym typeface="Calibri"/>
              </a:rPr>
              <a:t> </a:t>
            </a:r>
          </a:p>
        </p:txBody>
      </p:sp>
      <p:pic>
        <p:nvPicPr>
          <p:cNvPr id="9" name="Picture 6">
            <a:extLst>
              <a:ext uri="{FF2B5EF4-FFF2-40B4-BE49-F238E27FC236}">
                <a16:creationId xmlns:a16="http://schemas.microsoft.com/office/drawing/2014/main" id="{865FCE97-4EC5-4D57-8A1D-4C6AAE557A04}"/>
              </a:ext>
            </a:extLst>
          </p:cNvPr>
          <p:cNvPicPr>
            <a:picLocks noChangeAspect="1"/>
          </p:cNvPicPr>
          <p:nvPr/>
        </p:nvPicPr>
        <p:blipFill>
          <a:blip r:embed="rId5"/>
          <a:srcRect/>
          <a:stretch>
            <a:fillRect/>
          </a:stretch>
        </p:blipFill>
        <p:spPr>
          <a:xfrm>
            <a:off x="1546860" y="635959"/>
            <a:ext cx="8893584" cy="3559254"/>
          </a:xfrm>
          <a:prstGeom prst="rect">
            <a:avLst/>
          </a:prstGeom>
          <a:ln w="12700">
            <a:noFill/>
            <a:prstDash val="solid"/>
          </a:ln>
        </p:spPr>
      </p:pic>
      <p:pic>
        <p:nvPicPr>
          <p:cNvPr id="8" name="Picture 5">
            <a:extLst>
              <a:ext uri="{FF2B5EF4-FFF2-40B4-BE49-F238E27FC236}">
                <a16:creationId xmlns:a16="http://schemas.microsoft.com/office/drawing/2014/main" id="{B28683B2-ECB9-4680-B8B6-D082E7D079F6}"/>
              </a:ext>
            </a:extLst>
          </p:cNvPr>
          <p:cNvPicPr>
            <a:picLocks noChangeAspect="1"/>
          </p:cNvPicPr>
          <p:nvPr/>
        </p:nvPicPr>
        <p:blipFill>
          <a:blip r:embed="rId6"/>
          <a:srcRect/>
          <a:stretch>
            <a:fillRect/>
          </a:stretch>
        </p:blipFill>
        <p:spPr>
          <a:xfrm>
            <a:off x="1349478" y="3707991"/>
            <a:ext cx="2376948" cy="2376948"/>
          </a:xfrm>
          <a:prstGeom prst="rect">
            <a:avLst/>
          </a:prstGeom>
          <a:ln w="12700">
            <a:noFill/>
            <a:prstDash val="solid"/>
          </a:ln>
        </p:spPr>
      </p:pic>
    </p:spTree>
    <p:extLst>
      <p:ext uri="{BB962C8B-B14F-4D97-AF65-F5344CB8AC3E}">
        <p14:creationId xmlns:p14="http://schemas.microsoft.com/office/powerpoint/2010/main" val="2815717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4331A-4C31-413F-BF01-FE67B8BE4C2F}"/>
              </a:ext>
            </a:extLst>
          </p:cNvPr>
          <p:cNvSpPr>
            <a:spLocks noGrp="1"/>
          </p:cNvSpPr>
          <p:nvPr>
            <p:ph type="title"/>
          </p:nvPr>
        </p:nvSpPr>
        <p:spPr/>
        <p:txBody>
          <a:bodyPr/>
          <a:lstStyle/>
          <a:p>
            <a:r>
              <a:rPr lang="en-US" altLang="zh-CN" sz="3200" b="1" i="0" u="none" strike="noStrike" dirty="0">
                <a:solidFill>
                  <a:srgbClr val="FFFFFF"/>
                </a:solidFill>
                <a:latin typeface="Calibri"/>
                <a:ea typeface="Calibri"/>
                <a:cs typeface="Calibri"/>
                <a:sym typeface="Calibri"/>
              </a:rPr>
              <a:t>DISTA-Net: Dynamic Closely-Spaced Infrared Small Target Unmixing</a:t>
            </a:r>
            <a:endParaRPr lang="zh-CN" altLang="en-US" sz="3200" dirty="0"/>
          </a:p>
        </p:txBody>
      </p:sp>
      <p:sp>
        <p:nvSpPr>
          <p:cNvPr id="4" name="日期占位符 3">
            <a:extLst>
              <a:ext uri="{FF2B5EF4-FFF2-40B4-BE49-F238E27FC236}">
                <a16:creationId xmlns:a16="http://schemas.microsoft.com/office/drawing/2014/main" id="{5CA9AB3C-05B6-4172-91BC-AFA3269FAD92}"/>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B67608ED-04FC-4EA5-A5CE-9F8114012588}"/>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FB7CA7AB-34D6-4D78-A947-D0C9D8AD53CB}"/>
              </a:ext>
            </a:extLst>
          </p:cNvPr>
          <p:cNvSpPr>
            <a:spLocks noGrp="1"/>
          </p:cNvSpPr>
          <p:nvPr>
            <p:ph type="sldNum" sz="quarter" idx="12"/>
          </p:nvPr>
        </p:nvSpPr>
        <p:spPr/>
        <p:txBody>
          <a:bodyPr/>
          <a:lstStyle/>
          <a:p>
            <a:fld id="{B8AAA92B-FE95-4EA0-A228-252CCF87D5D4}" type="slidenum">
              <a:rPr lang="zh-CN" altLang="en-US" smtClean="0"/>
              <a:pPr/>
              <a:t>2</a:t>
            </a:fld>
            <a:endParaRPr lang="zh-CN" altLang="en-US" dirty="0"/>
          </a:p>
        </p:txBody>
      </p:sp>
      <p:pic>
        <p:nvPicPr>
          <p:cNvPr id="7" name="图片 6">
            <a:extLst>
              <a:ext uri="{FF2B5EF4-FFF2-40B4-BE49-F238E27FC236}">
                <a16:creationId xmlns:a16="http://schemas.microsoft.com/office/drawing/2014/main" id="{D3367103-8CA4-45B6-A495-055AB12A0F21}"/>
              </a:ext>
            </a:extLst>
          </p:cNvPr>
          <p:cNvPicPr>
            <a:picLocks noChangeAspect="1"/>
          </p:cNvPicPr>
          <p:nvPr/>
        </p:nvPicPr>
        <p:blipFill rotWithShape="1">
          <a:blip r:embed="rId4"/>
          <a:srcRect l="6814" t="7626" r="10254" b="7726"/>
          <a:stretch/>
        </p:blipFill>
        <p:spPr>
          <a:xfrm>
            <a:off x="2669273" y="793739"/>
            <a:ext cx="5247907" cy="5628082"/>
          </a:xfrm>
          <a:prstGeom prst="rect">
            <a:avLst/>
          </a:prstGeom>
        </p:spPr>
      </p:pic>
    </p:spTree>
    <p:extLst>
      <p:ext uri="{BB962C8B-B14F-4D97-AF65-F5344CB8AC3E}">
        <p14:creationId xmlns:p14="http://schemas.microsoft.com/office/powerpoint/2010/main" val="493100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CD6BD9-DF83-42B6-9BC1-A4268FB654A2}"/>
              </a:ext>
            </a:extLst>
          </p:cNvPr>
          <p:cNvSpPr>
            <a:spLocks noGrp="1"/>
          </p:cNvSpPr>
          <p:nvPr>
            <p:ph type="title"/>
          </p:nvPr>
        </p:nvSpPr>
        <p:spPr/>
        <p:txBody>
          <a:bodyPr/>
          <a:lstStyle/>
          <a:p>
            <a:r>
              <a:rPr lang="en-US" altLang="zh-CN" dirty="0">
                <a:latin typeface="+mj-lt"/>
              </a:rPr>
              <a:t>Background</a:t>
            </a:r>
            <a:endParaRPr lang="zh-CN" altLang="en-US" dirty="0">
              <a:latin typeface="+mj-lt"/>
            </a:endParaRPr>
          </a:p>
        </p:txBody>
      </p:sp>
      <p:sp>
        <p:nvSpPr>
          <p:cNvPr id="3" name="内容占位符 2">
            <a:extLst>
              <a:ext uri="{FF2B5EF4-FFF2-40B4-BE49-F238E27FC236}">
                <a16:creationId xmlns:a16="http://schemas.microsoft.com/office/drawing/2014/main" id="{B22BE011-A25B-4BCA-8701-255BF98D4358}"/>
              </a:ext>
            </a:extLst>
          </p:cNvPr>
          <p:cNvSpPr>
            <a:spLocks noGrp="1"/>
          </p:cNvSpPr>
          <p:nvPr>
            <p:ph idx="1"/>
          </p:nvPr>
        </p:nvSpPr>
        <p:spPr/>
        <p:txBody>
          <a:bodyPr/>
          <a:lstStyle/>
          <a:p>
            <a:pPr>
              <a:lnSpc>
                <a:spcPct val="100000"/>
              </a:lnSpc>
            </a:pPr>
            <a:r>
              <a:rPr lang="zh-CN" altLang="en-US" sz="2100" b="1" dirty="0"/>
              <a:t>空间邻近红外小目标</a:t>
            </a:r>
            <a:r>
              <a:rPr lang="en-US" altLang="zh-CN" sz="2100" dirty="0"/>
              <a:t>(Closely-Spaced Infrared Small Targets, CSIST)</a:t>
            </a:r>
            <a:r>
              <a:rPr lang="zh-CN" altLang="en-US" sz="2100" dirty="0"/>
              <a:t>：当远距离多目标</a:t>
            </a:r>
            <a:r>
              <a:rPr lang="en-US" altLang="zh-CN" sz="2100" dirty="0"/>
              <a:t>(</a:t>
            </a:r>
            <a:r>
              <a:rPr lang="zh-CN" altLang="en-US" sz="2100" dirty="0"/>
              <a:t>无人机</a:t>
            </a:r>
            <a:r>
              <a:rPr lang="en-US" altLang="zh-CN" sz="2100" dirty="0"/>
              <a:t>/</a:t>
            </a:r>
            <a:r>
              <a:rPr lang="zh-CN" altLang="en-US" sz="2100" dirty="0"/>
              <a:t>导弹</a:t>
            </a:r>
            <a:r>
              <a:rPr lang="en-US" altLang="zh-CN" sz="2100" dirty="0"/>
              <a:t>)</a:t>
            </a:r>
            <a:r>
              <a:rPr lang="zh-CN" altLang="en-US" sz="2100" dirty="0"/>
              <a:t>集群化、高密度出现时，信号混叠使得目标数量统计、亚像素级定位以及辐射强度测定困难</a:t>
            </a:r>
            <a:r>
              <a:rPr lang="zh-CN" altLang="en-US" sz="2000" dirty="0"/>
              <a:t>。</a:t>
            </a:r>
          </a:p>
          <a:p>
            <a:endParaRPr lang="zh-CN" altLang="en-US" dirty="0"/>
          </a:p>
        </p:txBody>
      </p:sp>
      <p:sp>
        <p:nvSpPr>
          <p:cNvPr id="4" name="日期占位符 3">
            <a:extLst>
              <a:ext uri="{FF2B5EF4-FFF2-40B4-BE49-F238E27FC236}">
                <a16:creationId xmlns:a16="http://schemas.microsoft.com/office/drawing/2014/main" id="{17CEEDD9-5F4D-4F92-BBE6-DA3D66420B20}"/>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D0DDD5DE-EE80-4310-94FC-199E89D9B517}"/>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69A90896-6A82-42BC-9C81-0176A38254F0}"/>
              </a:ext>
            </a:extLst>
          </p:cNvPr>
          <p:cNvSpPr>
            <a:spLocks noGrp="1"/>
          </p:cNvSpPr>
          <p:nvPr>
            <p:ph type="sldNum" sz="quarter" idx="12"/>
          </p:nvPr>
        </p:nvSpPr>
        <p:spPr/>
        <p:txBody>
          <a:bodyPr/>
          <a:lstStyle/>
          <a:p>
            <a:fld id="{B8AAA92B-FE95-4EA0-A228-252CCF87D5D4}" type="slidenum">
              <a:rPr lang="zh-CN" altLang="en-US" smtClean="0"/>
              <a:pPr/>
              <a:t>3</a:t>
            </a:fld>
            <a:endParaRPr lang="zh-CN" altLang="en-US" dirty="0"/>
          </a:p>
        </p:txBody>
      </p:sp>
      <p:sp>
        <p:nvSpPr>
          <p:cNvPr id="7" name="AutoShape 2">
            <a:extLst>
              <a:ext uri="{FF2B5EF4-FFF2-40B4-BE49-F238E27FC236}">
                <a16:creationId xmlns:a16="http://schemas.microsoft.com/office/drawing/2014/main" id="{B1759C6A-8D12-448A-AA1B-F77F2332BB9A}"/>
              </a:ext>
            </a:extLst>
          </p:cNvPr>
          <p:cNvSpPr/>
          <p:nvPr/>
        </p:nvSpPr>
        <p:spPr>
          <a:xfrm>
            <a:off x="8444075" y="2532569"/>
            <a:ext cx="2360040" cy="2429453"/>
          </a:xfrm>
          <a:prstGeom prst="roundRect">
            <a:avLst>
              <a:gd name="adj" fmla="val 8610"/>
            </a:avLst>
          </a:prstGeom>
          <a:noFill/>
          <a:ln w="25400" cap="flat" cmpd="sng">
            <a:solidFill>
              <a:srgbClr val="2E75B6">
                <a:alpha val="100000"/>
              </a:srgbClr>
            </a:solidFill>
            <a:prstDash val="dash"/>
            <a:round/>
          </a:ln>
        </p:spPr>
        <p:txBody>
          <a:bodyPr lIns="63500" tIns="63500" rIns="63500" bIns="63500" rtlCol="0" anchor="ctr"/>
          <a:lstStyle/>
          <a:p>
            <a:pPr algn="ctr">
              <a:defRPr/>
            </a:pPr>
            <a:endParaRPr/>
          </a:p>
        </p:txBody>
      </p:sp>
      <p:sp>
        <p:nvSpPr>
          <p:cNvPr id="8" name="AutoShape 4">
            <a:extLst>
              <a:ext uri="{FF2B5EF4-FFF2-40B4-BE49-F238E27FC236}">
                <a16:creationId xmlns:a16="http://schemas.microsoft.com/office/drawing/2014/main" id="{30935218-4844-4127-8F7A-B6F235F0AE8D}"/>
              </a:ext>
            </a:extLst>
          </p:cNvPr>
          <p:cNvSpPr/>
          <p:nvPr/>
        </p:nvSpPr>
        <p:spPr>
          <a:xfrm>
            <a:off x="5445212" y="1531805"/>
            <a:ext cx="6071286" cy="4649051"/>
          </a:xfrm>
          <a:prstGeom prst="rect">
            <a:avLst/>
          </a:prstGeom>
          <a:noFill/>
          <a:ln w="12700" cap="flat">
            <a:solidFill>
              <a:srgbClr val="AFABAB">
                <a:alpha val="100000"/>
              </a:srgbClr>
            </a:solidFill>
            <a:prstDash val="solid"/>
          </a:ln>
        </p:spPr>
        <p:txBody>
          <a:bodyPr lIns="91440" tIns="45720" rIns="91440" bIns="45720" rtlCol="0" anchor="ctr"/>
          <a:lstStyle/>
          <a:p>
            <a:pPr algn="ctr">
              <a:defRPr/>
            </a:pPr>
            <a:endParaRPr/>
          </a:p>
        </p:txBody>
      </p:sp>
      <p:pic>
        <p:nvPicPr>
          <p:cNvPr id="9" name="Picture 5">
            <a:extLst>
              <a:ext uri="{FF2B5EF4-FFF2-40B4-BE49-F238E27FC236}">
                <a16:creationId xmlns:a16="http://schemas.microsoft.com/office/drawing/2014/main" id="{2FD16B89-53CD-4431-8047-B3B37C98C8B2}"/>
              </a:ext>
            </a:extLst>
          </p:cNvPr>
          <p:cNvPicPr>
            <a:picLocks noChangeAspect="1"/>
          </p:cNvPicPr>
          <p:nvPr/>
        </p:nvPicPr>
        <p:blipFill>
          <a:blip r:embed="rId4"/>
          <a:srcRect r="68696" b="8796"/>
          <a:stretch>
            <a:fillRect/>
          </a:stretch>
        </p:blipFill>
        <p:spPr>
          <a:xfrm>
            <a:off x="6140403" y="2569950"/>
            <a:ext cx="2294884" cy="2302731"/>
          </a:xfrm>
          <a:prstGeom prst="rect">
            <a:avLst/>
          </a:prstGeom>
          <a:ln w="12700">
            <a:noFill/>
            <a:prstDash val="solid"/>
          </a:ln>
        </p:spPr>
      </p:pic>
      <p:sp>
        <p:nvSpPr>
          <p:cNvPr id="10" name="AutoShape 6">
            <a:extLst>
              <a:ext uri="{FF2B5EF4-FFF2-40B4-BE49-F238E27FC236}">
                <a16:creationId xmlns:a16="http://schemas.microsoft.com/office/drawing/2014/main" id="{7638DEB8-33E9-4CBA-9478-D1246AC7A99E}"/>
              </a:ext>
            </a:extLst>
          </p:cNvPr>
          <p:cNvSpPr/>
          <p:nvPr/>
        </p:nvSpPr>
        <p:spPr>
          <a:xfrm>
            <a:off x="551935" y="1531807"/>
            <a:ext cx="4692238" cy="4649050"/>
          </a:xfrm>
          <a:prstGeom prst="rect">
            <a:avLst/>
          </a:prstGeom>
          <a:noFill/>
          <a:ln w="12700" cap="flat">
            <a:solidFill>
              <a:srgbClr val="AFABAB">
                <a:alpha val="100000"/>
              </a:srgbClr>
            </a:solidFill>
            <a:prstDash val="solid"/>
          </a:ln>
        </p:spPr>
        <p:txBody>
          <a:bodyPr lIns="91440" tIns="45720" rIns="91440" bIns="45720" rtlCol="0" anchor="ctr"/>
          <a:lstStyle/>
          <a:p>
            <a:pPr algn="ctr">
              <a:defRPr/>
            </a:pPr>
            <a:endParaRPr/>
          </a:p>
        </p:txBody>
      </p:sp>
      <p:sp>
        <p:nvSpPr>
          <p:cNvPr id="11" name="AutoShape 8">
            <a:extLst>
              <a:ext uri="{FF2B5EF4-FFF2-40B4-BE49-F238E27FC236}">
                <a16:creationId xmlns:a16="http://schemas.microsoft.com/office/drawing/2014/main" id="{4744CB24-8B5D-4F6F-912D-47E7DAB6B26C}"/>
              </a:ext>
            </a:extLst>
          </p:cNvPr>
          <p:cNvSpPr/>
          <p:nvPr/>
        </p:nvSpPr>
        <p:spPr>
          <a:xfrm>
            <a:off x="7028319" y="5035628"/>
            <a:ext cx="2920356" cy="369332"/>
          </a:xfrm>
          <a:prstGeom prst="rect">
            <a:avLst/>
          </a:prstGeom>
          <a:noFill/>
          <a:ln w="12700">
            <a:noFill/>
            <a:prstDash val="solid"/>
          </a:ln>
        </p:spPr>
        <p:txBody>
          <a:bodyPr wrap="square" lIns="91440" tIns="45720" rIns="91440" bIns="45720" rtlCol="0" anchor="t">
            <a:spAutoFit/>
          </a:bodyPr>
          <a:lstStyle/>
          <a:p>
            <a:pPr indent="0" algn="l">
              <a:lnSpc>
                <a:spcPct val="100000"/>
              </a:lnSpc>
              <a:defRPr/>
            </a:pPr>
            <a:r>
              <a:rPr lang="en-US" b="0" i="0" u="none" strike="noStrike" dirty="0">
                <a:solidFill>
                  <a:srgbClr val="000000"/>
                </a:solidFill>
                <a:ea typeface="Calibri"/>
                <a:cs typeface="Calibri"/>
                <a:sym typeface="Calibri"/>
              </a:rPr>
              <a:t>(c) </a:t>
            </a:r>
            <a:r>
              <a:rPr lang="en-US" b="0" i="0" u="none" strike="noStrike" dirty="0">
                <a:solidFill>
                  <a:srgbClr val="000000"/>
                </a:solidFill>
                <a:latin typeface="+mn-ea"/>
                <a:cs typeface="Calibri"/>
                <a:sym typeface="Calibri"/>
              </a:rPr>
              <a:t>空间邻近目标红外成像</a:t>
            </a:r>
            <a:endParaRPr lang="en-US" sz="1400" dirty="0">
              <a:latin typeface="+mn-ea"/>
            </a:endParaRPr>
          </a:p>
        </p:txBody>
      </p:sp>
      <p:sp>
        <p:nvSpPr>
          <p:cNvPr id="13" name="AutoShape 10">
            <a:extLst>
              <a:ext uri="{FF2B5EF4-FFF2-40B4-BE49-F238E27FC236}">
                <a16:creationId xmlns:a16="http://schemas.microsoft.com/office/drawing/2014/main" id="{E049DCE4-DC7F-4812-B085-149593574F25}"/>
              </a:ext>
            </a:extLst>
          </p:cNvPr>
          <p:cNvSpPr/>
          <p:nvPr/>
        </p:nvSpPr>
        <p:spPr>
          <a:xfrm>
            <a:off x="1395527" y="5787210"/>
            <a:ext cx="2755900" cy="369332"/>
          </a:xfrm>
          <a:prstGeom prst="rect">
            <a:avLst/>
          </a:prstGeom>
          <a:noFill/>
          <a:ln w="12700">
            <a:noFill/>
            <a:prstDash val="solid"/>
          </a:ln>
        </p:spPr>
        <p:txBody>
          <a:bodyPr wrap="square" lIns="91440" tIns="45720" rIns="91440" bIns="45720" rtlCol="0" anchor="t">
            <a:spAutoFit/>
          </a:bodyPr>
          <a:lstStyle/>
          <a:p>
            <a:pPr indent="0" algn="l">
              <a:lnSpc>
                <a:spcPct val="100000"/>
              </a:lnSpc>
              <a:defRPr/>
            </a:pPr>
            <a:r>
              <a:rPr lang="en-US" b="0" i="0" u="none" strike="noStrike" dirty="0">
                <a:solidFill>
                  <a:srgbClr val="1F2329"/>
                </a:solidFill>
                <a:ea typeface="Noto Sans SC"/>
                <a:cs typeface="Noto Sans SC"/>
                <a:sym typeface="Noto Sans SC"/>
              </a:rPr>
              <a:t>(</a:t>
            </a:r>
            <a:r>
              <a:rPr lang="en-US" altLang="zh-CN" b="0" i="0" u="none" strike="noStrike" dirty="0">
                <a:solidFill>
                  <a:srgbClr val="1F2329"/>
                </a:solidFill>
                <a:ea typeface="Noto Sans SC"/>
                <a:cs typeface="Noto Sans SC"/>
                <a:sym typeface="Noto Sans SC"/>
              </a:rPr>
              <a:t>b</a:t>
            </a:r>
            <a:r>
              <a:rPr lang="en-US" b="0" i="0" u="none" strike="noStrike" dirty="0">
                <a:solidFill>
                  <a:srgbClr val="1F2329"/>
                </a:solidFill>
                <a:ea typeface="Noto Sans SC"/>
                <a:cs typeface="Noto Sans SC"/>
                <a:sym typeface="Noto Sans SC"/>
              </a:rPr>
              <a:t>)</a:t>
            </a:r>
            <a:r>
              <a:rPr lang="en-US" b="0" i="0" u="none" strike="noStrike" dirty="0">
                <a:solidFill>
                  <a:srgbClr val="000000"/>
                </a:solidFill>
                <a:latin typeface="+mn-ea"/>
                <a:cs typeface="Noto Sans SC"/>
                <a:sym typeface="Noto Sans SC"/>
              </a:rPr>
              <a:t>固定翼蜂群无人机平台</a:t>
            </a:r>
            <a:endParaRPr lang="en-US" sz="1400" dirty="0">
              <a:latin typeface="+mn-ea"/>
            </a:endParaRPr>
          </a:p>
        </p:txBody>
      </p:sp>
      <p:pic>
        <p:nvPicPr>
          <p:cNvPr id="14" name="Picture 11">
            <a:extLst>
              <a:ext uri="{FF2B5EF4-FFF2-40B4-BE49-F238E27FC236}">
                <a16:creationId xmlns:a16="http://schemas.microsoft.com/office/drawing/2014/main" id="{F64354D3-7168-4640-8398-011EF1AAAB30}"/>
              </a:ext>
            </a:extLst>
          </p:cNvPr>
          <p:cNvPicPr>
            <a:picLocks noChangeAspect="1"/>
          </p:cNvPicPr>
          <p:nvPr/>
        </p:nvPicPr>
        <p:blipFill>
          <a:blip r:embed="rId5"/>
          <a:srcRect/>
          <a:stretch>
            <a:fillRect/>
          </a:stretch>
        </p:blipFill>
        <p:spPr>
          <a:xfrm>
            <a:off x="1448165" y="4034623"/>
            <a:ext cx="2799533" cy="1720269"/>
          </a:xfrm>
          <a:prstGeom prst="rect">
            <a:avLst/>
          </a:prstGeom>
          <a:ln w="12700">
            <a:noFill/>
            <a:prstDash val="solid"/>
          </a:ln>
        </p:spPr>
      </p:pic>
      <p:pic>
        <p:nvPicPr>
          <p:cNvPr id="15" name="Picture 12">
            <a:extLst>
              <a:ext uri="{FF2B5EF4-FFF2-40B4-BE49-F238E27FC236}">
                <a16:creationId xmlns:a16="http://schemas.microsoft.com/office/drawing/2014/main" id="{AD7B1A4A-D633-4448-A142-56A678996195}"/>
              </a:ext>
            </a:extLst>
          </p:cNvPr>
          <p:cNvPicPr>
            <a:picLocks noChangeAspect="1"/>
          </p:cNvPicPr>
          <p:nvPr/>
        </p:nvPicPr>
        <p:blipFill>
          <a:blip r:embed="rId6"/>
          <a:srcRect l="11021" t="4449" r="6319" b="11539"/>
          <a:stretch>
            <a:fillRect/>
          </a:stretch>
        </p:blipFill>
        <p:spPr>
          <a:xfrm>
            <a:off x="8583327" y="2699255"/>
            <a:ext cx="2087110" cy="2069522"/>
          </a:xfrm>
          <a:prstGeom prst="rect">
            <a:avLst/>
          </a:prstGeom>
          <a:ln w="12700">
            <a:noFill/>
            <a:prstDash val="solid"/>
          </a:ln>
        </p:spPr>
      </p:pic>
      <p:pic>
        <p:nvPicPr>
          <p:cNvPr id="18" name="图片 17">
            <a:extLst>
              <a:ext uri="{FF2B5EF4-FFF2-40B4-BE49-F238E27FC236}">
                <a16:creationId xmlns:a16="http://schemas.microsoft.com/office/drawing/2014/main" id="{93943B22-AA63-4A59-A80B-B730441E0261}"/>
              </a:ext>
            </a:extLst>
          </p:cNvPr>
          <p:cNvPicPr>
            <a:picLocks noChangeAspect="1"/>
          </p:cNvPicPr>
          <p:nvPr/>
        </p:nvPicPr>
        <p:blipFill rotWithShape="1">
          <a:blip r:embed="rId7">
            <a:extLst>
              <a:ext uri="{28A0092B-C50C-407E-A947-70E740481C1C}">
                <a14:useLocalDpi xmlns:a14="http://schemas.microsoft.com/office/drawing/2010/main" val="0"/>
              </a:ext>
            </a:extLst>
          </a:blip>
          <a:srcRect l="13608" r="21471"/>
          <a:stretch/>
        </p:blipFill>
        <p:spPr>
          <a:xfrm>
            <a:off x="1183919" y="1689389"/>
            <a:ext cx="1595456" cy="1919229"/>
          </a:xfrm>
          <a:prstGeom prst="rect">
            <a:avLst/>
          </a:prstGeom>
        </p:spPr>
      </p:pic>
      <p:pic>
        <p:nvPicPr>
          <p:cNvPr id="24" name="图片 23">
            <a:extLst>
              <a:ext uri="{FF2B5EF4-FFF2-40B4-BE49-F238E27FC236}">
                <a16:creationId xmlns:a16="http://schemas.microsoft.com/office/drawing/2014/main" id="{94DF684D-A00D-44A5-8D33-19586AC2546C}"/>
              </a:ext>
            </a:extLst>
          </p:cNvPr>
          <p:cNvPicPr>
            <a:picLocks noChangeAspect="1"/>
          </p:cNvPicPr>
          <p:nvPr/>
        </p:nvPicPr>
        <p:blipFill>
          <a:blip r:embed="rId8"/>
          <a:stretch>
            <a:fillRect/>
          </a:stretch>
        </p:blipFill>
        <p:spPr>
          <a:xfrm>
            <a:off x="2771719" y="1690521"/>
            <a:ext cx="1701311" cy="1918098"/>
          </a:xfrm>
          <a:prstGeom prst="rect">
            <a:avLst/>
          </a:prstGeom>
        </p:spPr>
      </p:pic>
      <p:sp>
        <p:nvSpPr>
          <p:cNvPr id="35" name="AutoShape 10">
            <a:extLst>
              <a:ext uri="{FF2B5EF4-FFF2-40B4-BE49-F238E27FC236}">
                <a16:creationId xmlns:a16="http://schemas.microsoft.com/office/drawing/2014/main" id="{BBB39986-782F-4382-A062-AB616328C6A7}"/>
              </a:ext>
            </a:extLst>
          </p:cNvPr>
          <p:cNvSpPr/>
          <p:nvPr/>
        </p:nvSpPr>
        <p:spPr>
          <a:xfrm>
            <a:off x="1491798" y="3665291"/>
            <a:ext cx="3029752" cy="369332"/>
          </a:xfrm>
          <a:prstGeom prst="rect">
            <a:avLst/>
          </a:prstGeom>
          <a:noFill/>
          <a:ln w="12700">
            <a:noFill/>
            <a:prstDash val="solid"/>
          </a:ln>
        </p:spPr>
        <p:txBody>
          <a:bodyPr wrap="square" lIns="91440" tIns="45720" rIns="91440" bIns="45720" rtlCol="0" anchor="t">
            <a:spAutoFit/>
          </a:bodyPr>
          <a:lstStyle/>
          <a:p>
            <a:pPr indent="0" algn="l">
              <a:lnSpc>
                <a:spcPct val="100000"/>
              </a:lnSpc>
              <a:defRPr/>
            </a:pPr>
            <a:r>
              <a:rPr lang="en-US" b="0" i="0" u="none" strike="noStrike" dirty="0">
                <a:solidFill>
                  <a:srgbClr val="1F2329"/>
                </a:solidFill>
                <a:ea typeface="Noto Sans SC"/>
                <a:cs typeface="Noto Sans SC"/>
                <a:sym typeface="Noto Sans SC"/>
              </a:rPr>
              <a:t>(a)</a:t>
            </a:r>
            <a:r>
              <a:rPr lang="zh-CN" altLang="en-US" b="0" i="0" u="none" strike="noStrike" dirty="0">
                <a:solidFill>
                  <a:srgbClr val="1F2329"/>
                </a:solidFill>
                <a:ea typeface="Noto Sans SC"/>
                <a:cs typeface="Noto Sans SC"/>
                <a:sym typeface="Noto Sans SC"/>
              </a:rPr>
              <a:t>“蛛网”行动车载无人机群</a:t>
            </a:r>
            <a:endParaRPr lang="en-US" sz="1400" dirty="0">
              <a:latin typeface="+mn-ea"/>
            </a:endParaRPr>
          </a:p>
        </p:txBody>
      </p:sp>
    </p:spTree>
    <p:extLst>
      <p:ext uri="{BB962C8B-B14F-4D97-AF65-F5344CB8AC3E}">
        <p14:creationId xmlns:p14="http://schemas.microsoft.com/office/powerpoint/2010/main" val="204166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36D76-24AC-4C3F-8804-37780F568282}"/>
              </a:ext>
            </a:extLst>
          </p:cNvPr>
          <p:cNvSpPr>
            <a:spLocks noGrp="1"/>
          </p:cNvSpPr>
          <p:nvPr>
            <p:ph type="title"/>
          </p:nvPr>
        </p:nvSpPr>
        <p:spPr/>
        <p:txBody>
          <a:bodyPr/>
          <a:lstStyle/>
          <a:p>
            <a:r>
              <a:rPr lang="en-US" altLang="zh-CN" dirty="0">
                <a:latin typeface="+mj-lt"/>
              </a:rPr>
              <a:t>Background—CSIST Unmixing</a:t>
            </a:r>
            <a:endParaRPr lang="zh-CN" altLang="en-US" dirty="0">
              <a:latin typeface="+mj-lt"/>
            </a:endParaRPr>
          </a:p>
        </p:txBody>
      </p:sp>
      <p:pic>
        <p:nvPicPr>
          <p:cNvPr id="20" name="内容占位符 19">
            <a:extLst>
              <a:ext uri="{FF2B5EF4-FFF2-40B4-BE49-F238E27FC236}">
                <a16:creationId xmlns:a16="http://schemas.microsoft.com/office/drawing/2014/main" id="{2D83CD7A-BD37-4ED7-BF18-54AB288007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29194" y="870864"/>
            <a:ext cx="8120831" cy="3617337"/>
          </a:xfrm>
        </p:spPr>
      </p:pic>
      <p:sp>
        <p:nvSpPr>
          <p:cNvPr id="4" name="日期占位符 3">
            <a:extLst>
              <a:ext uri="{FF2B5EF4-FFF2-40B4-BE49-F238E27FC236}">
                <a16:creationId xmlns:a16="http://schemas.microsoft.com/office/drawing/2014/main" id="{E5A063C1-7F3A-4F97-B631-9029360BF537}"/>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4"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4"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4"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6C3D49D0-02BD-437A-A347-0A14883103E4}"/>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B43C4686-617C-467F-BE6C-C842AF5400F1}"/>
              </a:ext>
            </a:extLst>
          </p:cNvPr>
          <p:cNvSpPr>
            <a:spLocks noGrp="1"/>
          </p:cNvSpPr>
          <p:nvPr>
            <p:ph type="sldNum" sz="quarter" idx="12"/>
          </p:nvPr>
        </p:nvSpPr>
        <p:spPr/>
        <p:txBody>
          <a:bodyPr/>
          <a:lstStyle/>
          <a:p>
            <a:fld id="{B8AAA92B-FE95-4EA0-A228-252CCF87D5D4}" type="slidenum">
              <a:rPr lang="zh-CN" altLang="en-US" smtClean="0"/>
              <a:pPr/>
              <a:t>4</a:t>
            </a:fld>
            <a:endParaRPr lang="zh-CN" altLang="en-US" dirty="0"/>
          </a:p>
        </p:txBody>
      </p:sp>
      <p:sp>
        <p:nvSpPr>
          <p:cNvPr id="7" name="矩形: 圆角 18">
            <a:extLst>
              <a:ext uri="{FF2B5EF4-FFF2-40B4-BE49-F238E27FC236}">
                <a16:creationId xmlns:a16="http://schemas.microsoft.com/office/drawing/2014/main" id="{BBBCAA12-7F6A-4796-A8ED-9D15304A961D}"/>
              </a:ext>
            </a:extLst>
          </p:cNvPr>
          <p:cNvSpPr/>
          <p:nvPr/>
        </p:nvSpPr>
        <p:spPr>
          <a:xfrm flipH="1">
            <a:off x="480355" y="1371512"/>
            <a:ext cx="2993712" cy="3066312"/>
          </a:xfrm>
          <a:custGeom>
            <a:avLst/>
            <a:gdLst>
              <a:gd name="connsiteX0" fmla="*/ 0 w 3133384"/>
              <a:gd name="connsiteY0" fmla="*/ 262264 h 4724352"/>
              <a:gd name="connsiteX1" fmla="*/ 262264 w 3133384"/>
              <a:gd name="connsiteY1" fmla="*/ 0 h 4724352"/>
              <a:gd name="connsiteX2" fmla="*/ 2871120 w 3133384"/>
              <a:gd name="connsiteY2" fmla="*/ 0 h 4724352"/>
              <a:gd name="connsiteX3" fmla="*/ 3133384 w 3133384"/>
              <a:gd name="connsiteY3" fmla="*/ 262264 h 4724352"/>
              <a:gd name="connsiteX4" fmla="*/ 3133384 w 3133384"/>
              <a:gd name="connsiteY4" fmla="*/ 4462088 h 4724352"/>
              <a:gd name="connsiteX5" fmla="*/ 2871120 w 3133384"/>
              <a:gd name="connsiteY5" fmla="*/ 4724352 h 4724352"/>
              <a:gd name="connsiteX6" fmla="*/ 262264 w 3133384"/>
              <a:gd name="connsiteY6" fmla="*/ 4724352 h 4724352"/>
              <a:gd name="connsiteX7" fmla="*/ 0 w 3133384"/>
              <a:gd name="connsiteY7" fmla="*/ 4462088 h 4724352"/>
              <a:gd name="connsiteX8" fmla="*/ 0 w 3133384"/>
              <a:gd name="connsiteY8" fmla="*/ 262264 h 4724352"/>
              <a:gd name="connsiteX0" fmla="*/ 0 w 3133384"/>
              <a:gd name="connsiteY0" fmla="*/ 262264 h 4724352"/>
              <a:gd name="connsiteX1" fmla="*/ 262264 w 3133384"/>
              <a:gd name="connsiteY1" fmla="*/ 0 h 4724352"/>
              <a:gd name="connsiteX2" fmla="*/ 2871120 w 3133384"/>
              <a:gd name="connsiteY2" fmla="*/ 0 h 4724352"/>
              <a:gd name="connsiteX3" fmla="*/ 3133384 w 3133384"/>
              <a:gd name="connsiteY3" fmla="*/ 262264 h 4724352"/>
              <a:gd name="connsiteX4" fmla="*/ 3133384 w 3133384"/>
              <a:gd name="connsiteY4" fmla="*/ 4462088 h 4724352"/>
              <a:gd name="connsiteX5" fmla="*/ 2871120 w 3133384"/>
              <a:gd name="connsiteY5" fmla="*/ 4724352 h 4724352"/>
              <a:gd name="connsiteX6" fmla="*/ 262264 w 3133384"/>
              <a:gd name="connsiteY6" fmla="*/ 4724352 h 4724352"/>
              <a:gd name="connsiteX7" fmla="*/ 0 w 3133384"/>
              <a:gd name="connsiteY7" fmla="*/ 1612563 h 4724352"/>
              <a:gd name="connsiteX8" fmla="*/ 0 w 3133384"/>
              <a:gd name="connsiteY8" fmla="*/ 262264 h 4724352"/>
              <a:gd name="connsiteX0" fmla="*/ 59181 w 3192565"/>
              <a:gd name="connsiteY0" fmla="*/ 262264 h 4724352"/>
              <a:gd name="connsiteX1" fmla="*/ 321445 w 3192565"/>
              <a:gd name="connsiteY1" fmla="*/ 0 h 4724352"/>
              <a:gd name="connsiteX2" fmla="*/ 2930301 w 3192565"/>
              <a:gd name="connsiteY2" fmla="*/ 0 h 4724352"/>
              <a:gd name="connsiteX3" fmla="*/ 3192565 w 3192565"/>
              <a:gd name="connsiteY3" fmla="*/ 262264 h 4724352"/>
              <a:gd name="connsiteX4" fmla="*/ 3192565 w 3192565"/>
              <a:gd name="connsiteY4" fmla="*/ 4462088 h 4724352"/>
              <a:gd name="connsiteX5" fmla="*/ 2930301 w 3192565"/>
              <a:gd name="connsiteY5" fmla="*/ 4724352 h 4724352"/>
              <a:gd name="connsiteX6" fmla="*/ 66264 w 3192565"/>
              <a:gd name="connsiteY6" fmla="*/ 1626734 h 4724352"/>
              <a:gd name="connsiteX7" fmla="*/ 59181 w 3192565"/>
              <a:gd name="connsiteY7" fmla="*/ 1612563 h 4724352"/>
              <a:gd name="connsiteX8" fmla="*/ 59181 w 3192565"/>
              <a:gd name="connsiteY8" fmla="*/ 262264 h 4724352"/>
              <a:gd name="connsiteX0" fmla="*/ 59181 w 3262245"/>
              <a:gd name="connsiteY0" fmla="*/ 262264 h 4471693"/>
              <a:gd name="connsiteX1" fmla="*/ 321445 w 3262245"/>
              <a:gd name="connsiteY1" fmla="*/ 0 h 4471693"/>
              <a:gd name="connsiteX2" fmla="*/ 2930301 w 3262245"/>
              <a:gd name="connsiteY2" fmla="*/ 0 h 4471693"/>
              <a:gd name="connsiteX3" fmla="*/ 3192565 w 3262245"/>
              <a:gd name="connsiteY3" fmla="*/ 262264 h 4471693"/>
              <a:gd name="connsiteX4" fmla="*/ 3192565 w 3262245"/>
              <a:gd name="connsiteY4" fmla="*/ 4462088 h 4471693"/>
              <a:gd name="connsiteX5" fmla="*/ 3199659 w 3262245"/>
              <a:gd name="connsiteY5" fmla="*/ 3065673 h 4471693"/>
              <a:gd name="connsiteX6" fmla="*/ 66264 w 3262245"/>
              <a:gd name="connsiteY6" fmla="*/ 1626734 h 4471693"/>
              <a:gd name="connsiteX7" fmla="*/ 59181 w 3262245"/>
              <a:gd name="connsiteY7" fmla="*/ 1612563 h 4471693"/>
              <a:gd name="connsiteX8" fmla="*/ 59181 w 3262245"/>
              <a:gd name="connsiteY8" fmla="*/ 262264 h 4471693"/>
              <a:gd name="connsiteX0" fmla="*/ 59181 w 3262245"/>
              <a:gd name="connsiteY0" fmla="*/ 262264 h 3066312"/>
              <a:gd name="connsiteX1" fmla="*/ 321445 w 3262245"/>
              <a:gd name="connsiteY1" fmla="*/ 0 h 3066312"/>
              <a:gd name="connsiteX2" fmla="*/ 2930301 w 3262245"/>
              <a:gd name="connsiteY2" fmla="*/ 0 h 3066312"/>
              <a:gd name="connsiteX3" fmla="*/ 3192565 w 3262245"/>
              <a:gd name="connsiteY3" fmla="*/ 262264 h 3066312"/>
              <a:gd name="connsiteX4" fmla="*/ 3192565 w 3262245"/>
              <a:gd name="connsiteY4" fmla="*/ 2938088 h 3066312"/>
              <a:gd name="connsiteX5" fmla="*/ 3199659 w 3262245"/>
              <a:gd name="connsiteY5" fmla="*/ 3065673 h 3066312"/>
              <a:gd name="connsiteX6" fmla="*/ 66264 w 3262245"/>
              <a:gd name="connsiteY6" fmla="*/ 1626734 h 3066312"/>
              <a:gd name="connsiteX7" fmla="*/ 59181 w 3262245"/>
              <a:gd name="connsiteY7" fmla="*/ 1612563 h 3066312"/>
              <a:gd name="connsiteX8" fmla="*/ 59181 w 3262245"/>
              <a:gd name="connsiteY8" fmla="*/ 262264 h 306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245" h="3066312">
                <a:moveTo>
                  <a:pt x="59181" y="262264"/>
                </a:moveTo>
                <a:cubicBezTo>
                  <a:pt x="59181" y="117420"/>
                  <a:pt x="176601" y="0"/>
                  <a:pt x="321445" y="0"/>
                </a:cubicBezTo>
                <a:lnTo>
                  <a:pt x="2930301" y="0"/>
                </a:lnTo>
                <a:cubicBezTo>
                  <a:pt x="3075145" y="0"/>
                  <a:pt x="3192565" y="117420"/>
                  <a:pt x="3192565" y="262264"/>
                </a:cubicBezTo>
                <a:lnTo>
                  <a:pt x="3192565" y="2938088"/>
                </a:lnTo>
                <a:cubicBezTo>
                  <a:pt x="3192565" y="3082932"/>
                  <a:pt x="3344503" y="3065673"/>
                  <a:pt x="3199659" y="3065673"/>
                </a:cubicBezTo>
                <a:lnTo>
                  <a:pt x="66264" y="1626734"/>
                </a:lnTo>
                <a:cubicBezTo>
                  <a:pt x="-78580" y="1626734"/>
                  <a:pt x="59181" y="1757407"/>
                  <a:pt x="59181" y="1612563"/>
                </a:cubicBezTo>
                <a:lnTo>
                  <a:pt x="59181" y="262264"/>
                </a:lnTo>
                <a:close/>
              </a:path>
            </a:pathLst>
          </a:custGeom>
          <a:solidFill>
            <a:schemeClr val="bg1"/>
          </a:solidFill>
          <a:ln>
            <a:solidFill>
              <a:srgbClr val="AFABAB"/>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19">
            <a:extLst>
              <a:ext uri="{FF2B5EF4-FFF2-40B4-BE49-F238E27FC236}">
                <a16:creationId xmlns:a16="http://schemas.microsoft.com/office/drawing/2014/main" id="{7E6DF022-CDA4-461E-99F0-FF7EBBF78F9A}"/>
              </a:ext>
            </a:extLst>
          </p:cNvPr>
          <p:cNvSpPr/>
          <p:nvPr/>
        </p:nvSpPr>
        <p:spPr>
          <a:xfrm flipH="1">
            <a:off x="743330" y="1555662"/>
            <a:ext cx="2421230" cy="2554225"/>
          </a:xfrm>
          <a:custGeom>
            <a:avLst/>
            <a:gdLst>
              <a:gd name="connsiteX0" fmla="*/ 0 w 2716032"/>
              <a:gd name="connsiteY0" fmla="*/ 135706 h 2074697"/>
              <a:gd name="connsiteX1" fmla="*/ 135706 w 2716032"/>
              <a:gd name="connsiteY1" fmla="*/ 0 h 2074697"/>
              <a:gd name="connsiteX2" fmla="*/ 2580326 w 2716032"/>
              <a:gd name="connsiteY2" fmla="*/ 0 h 2074697"/>
              <a:gd name="connsiteX3" fmla="*/ 2716032 w 2716032"/>
              <a:gd name="connsiteY3" fmla="*/ 135706 h 2074697"/>
              <a:gd name="connsiteX4" fmla="*/ 2716032 w 2716032"/>
              <a:gd name="connsiteY4" fmla="*/ 1938991 h 2074697"/>
              <a:gd name="connsiteX5" fmla="*/ 2580326 w 2716032"/>
              <a:gd name="connsiteY5" fmla="*/ 2074697 h 2074697"/>
              <a:gd name="connsiteX6" fmla="*/ 135706 w 2716032"/>
              <a:gd name="connsiteY6" fmla="*/ 2074697 h 2074697"/>
              <a:gd name="connsiteX7" fmla="*/ 0 w 2716032"/>
              <a:gd name="connsiteY7" fmla="*/ 1938991 h 2074697"/>
              <a:gd name="connsiteX8" fmla="*/ 0 w 2716032"/>
              <a:gd name="connsiteY8" fmla="*/ 135706 h 2074697"/>
              <a:gd name="connsiteX0" fmla="*/ 7088 w 2723120"/>
              <a:gd name="connsiteY0" fmla="*/ 135706 h 2074697"/>
              <a:gd name="connsiteX1" fmla="*/ 142794 w 2723120"/>
              <a:gd name="connsiteY1" fmla="*/ 0 h 2074697"/>
              <a:gd name="connsiteX2" fmla="*/ 2587414 w 2723120"/>
              <a:gd name="connsiteY2" fmla="*/ 0 h 2074697"/>
              <a:gd name="connsiteX3" fmla="*/ 2723120 w 2723120"/>
              <a:gd name="connsiteY3" fmla="*/ 135706 h 2074697"/>
              <a:gd name="connsiteX4" fmla="*/ 2723120 w 2723120"/>
              <a:gd name="connsiteY4" fmla="*/ 1938991 h 2074697"/>
              <a:gd name="connsiteX5" fmla="*/ 2587414 w 2723120"/>
              <a:gd name="connsiteY5" fmla="*/ 2074697 h 2074697"/>
              <a:gd name="connsiteX6" fmla="*/ 142794 w 2723120"/>
              <a:gd name="connsiteY6" fmla="*/ 2074697 h 2074697"/>
              <a:gd name="connsiteX7" fmla="*/ 0 w 2723120"/>
              <a:gd name="connsiteY7" fmla="*/ 1910638 h 2074697"/>
              <a:gd name="connsiteX8" fmla="*/ 7088 w 2723120"/>
              <a:gd name="connsiteY8" fmla="*/ 135706 h 2074697"/>
              <a:gd name="connsiteX0" fmla="*/ 98289 w 2814321"/>
              <a:gd name="connsiteY0" fmla="*/ 135706 h 2074697"/>
              <a:gd name="connsiteX1" fmla="*/ 233995 w 2814321"/>
              <a:gd name="connsiteY1" fmla="*/ 0 h 2074697"/>
              <a:gd name="connsiteX2" fmla="*/ 2678615 w 2814321"/>
              <a:gd name="connsiteY2" fmla="*/ 0 h 2074697"/>
              <a:gd name="connsiteX3" fmla="*/ 2814321 w 2814321"/>
              <a:gd name="connsiteY3" fmla="*/ 135706 h 2074697"/>
              <a:gd name="connsiteX4" fmla="*/ 2814321 w 2814321"/>
              <a:gd name="connsiteY4" fmla="*/ 1938991 h 2074697"/>
              <a:gd name="connsiteX5" fmla="*/ 2678615 w 2814321"/>
              <a:gd name="connsiteY5" fmla="*/ 2074697 h 2074697"/>
              <a:gd name="connsiteX6" fmla="*/ 233995 w 2814321"/>
              <a:gd name="connsiteY6" fmla="*/ 2074697 h 2074697"/>
              <a:gd name="connsiteX7" fmla="*/ 98289 w 2814321"/>
              <a:gd name="connsiteY7" fmla="*/ 135706 h 2074697"/>
              <a:gd name="connsiteX0" fmla="*/ 164601 w 2880633"/>
              <a:gd name="connsiteY0" fmla="*/ 135706 h 2074697"/>
              <a:gd name="connsiteX1" fmla="*/ 300307 w 2880633"/>
              <a:gd name="connsiteY1" fmla="*/ 0 h 2074697"/>
              <a:gd name="connsiteX2" fmla="*/ 2744927 w 2880633"/>
              <a:gd name="connsiteY2" fmla="*/ 0 h 2074697"/>
              <a:gd name="connsiteX3" fmla="*/ 2880633 w 2880633"/>
              <a:gd name="connsiteY3" fmla="*/ 135706 h 2074697"/>
              <a:gd name="connsiteX4" fmla="*/ 2880633 w 2880633"/>
              <a:gd name="connsiteY4" fmla="*/ 1938991 h 2074697"/>
              <a:gd name="connsiteX5" fmla="*/ 2744927 w 2880633"/>
              <a:gd name="connsiteY5" fmla="*/ 2074697 h 2074697"/>
              <a:gd name="connsiteX6" fmla="*/ 201070 w 2880633"/>
              <a:gd name="connsiteY6" fmla="*/ 1578511 h 2074697"/>
              <a:gd name="connsiteX7" fmla="*/ 164601 w 2880633"/>
              <a:gd name="connsiteY7" fmla="*/ 135706 h 2074697"/>
              <a:gd name="connsiteX0" fmla="*/ 0 w 2716032"/>
              <a:gd name="connsiteY0" fmla="*/ 135706 h 2074697"/>
              <a:gd name="connsiteX1" fmla="*/ 135706 w 2716032"/>
              <a:gd name="connsiteY1" fmla="*/ 0 h 2074697"/>
              <a:gd name="connsiteX2" fmla="*/ 2580326 w 2716032"/>
              <a:gd name="connsiteY2" fmla="*/ 0 h 2074697"/>
              <a:gd name="connsiteX3" fmla="*/ 2716032 w 2716032"/>
              <a:gd name="connsiteY3" fmla="*/ 135706 h 2074697"/>
              <a:gd name="connsiteX4" fmla="*/ 2716032 w 2716032"/>
              <a:gd name="connsiteY4" fmla="*/ 1938991 h 2074697"/>
              <a:gd name="connsiteX5" fmla="*/ 2580326 w 2716032"/>
              <a:gd name="connsiteY5" fmla="*/ 2074697 h 2074697"/>
              <a:gd name="connsiteX6" fmla="*/ 36469 w 2716032"/>
              <a:gd name="connsiteY6" fmla="*/ 1578511 h 2074697"/>
              <a:gd name="connsiteX7" fmla="*/ 0 w 2716032"/>
              <a:gd name="connsiteY7" fmla="*/ 135706 h 2074697"/>
              <a:gd name="connsiteX0" fmla="*/ 0 w 2716032"/>
              <a:gd name="connsiteY0" fmla="*/ 135706 h 2026405"/>
              <a:gd name="connsiteX1" fmla="*/ 135706 w 2716032"/>
              <a:gd name="connsiteY1" fmla="*/ 0 h 2026405"/>
              <a:gd name="connsiteX2" fmla="*/ 2580326 w 2716032"/>
              <a:gd name="connsiteY2" fmla="*/ 0 h 2026405"/>
              <a:gd name="connsiteX3" fmla="*/ 2716032 w 2716032"/>
              <a:gd name="connsiteY3" fmla="*/ 135706 h 2026405"/>
              <a:gd name="connsiteX4" fmla="*/ 2716032 w 2716032"/>
              <a:gd name="connsiteY4" fmla="*/ 1938991 h 2026405"/>
              <a:gd name="connsiteX5" fmla="*/ 36469 w 2716032"/>
              <a:gd name="connsiteY5" fmla="*/ 1578511 h 2026405"/>
              <a:gd name="connsiteX6" fmla="*/ 0 w 2716032"/>
              <a:gd name="connsiteY6" fmla="*/ 135706 h 2026405"/>
              <a:gd name="connsiteX0" fmla="*/ 0 w 2716032"/>
              <a:gd name="connsiteY0" fmla="*/ 135706 h 2698255"/>
              <a:gd name="connsiteX1" fmla="*/ 135706 w 2716032"/>
              <a:gd name="connsiteY1" fmla="*/ 0 h 2698255"/>
              <a:gd name="connsiteX2" fmla="*/ 2580326 w 2716032"/>
              <a:gd name="connsiteY2" fmla="*/ 0 h 2698255"/>
              <a:gd name="connsiteX3" fmla="*/ 2716032 w 2716032"/>
              <a:gd name="connsiteY3" fmla="*/ 135706 h 2698255"/>
              <a:gd name="connsiteX4" fmla="*/ 2652236 w 2716032"/>
              <a:gd name="connsiteY4" fmla="*/ 2662005 h 2698255"/>
              <a:gd name="connsiteX5" fmla="*/ 36469 w 2716032"/>
              <a:gd name="connsiteY5" fmla="*/ 1578511 h 2698255"/>
              <a:gd name="connsiteX6" fmla="*/ 0 w 2716032"/>
              <a:gd name="connsiteY6" fmla="*/ 135706 h 2698255"/>
              <a:gd name="connsiteX0" fmla="*/ 0 w 2716032"/>
              <a:gd name="connsiteY0" fmla="*/ 135706 h 2662005"/>
              <a:gd name="connsiteX1" fmla="*/ 135706 w 2716032"/>
              <a:gd name="connsiteY1" fmla="*/ 0 h 2662005"/>
              <a:gd name="connsiteX2" fmla="*/ 2580326 w 2716032"/>
              <a:gd name="connsiteY2" fmla="*/ 0 h 2662005"/>
              <a:gd name="connsiteX3" fmla="*/ 2716032 w 2716032"/>
              <a:gd name="connsiteY3" fmla="*/ 135706 h 2662005"/>
              <a:gd name="connsiteX4" fmla="*/ 2652236 w 2716032"/>
              <a:gd name="connsiteY4" fmla="*/ 2662005 h 2662005"/>
              <a:gd name="connsiteX5" fmla="*/ 36469 w 2716032"/>
              <a:gd name="connsiteY5" fmla="*/ 1578511 h 2662005"/>
              <a:gd name="connsiteX6" fmla="*/ 0 w 2716032"/>
              <a:gd name="connsiteY6" fmla="*/ 135706 h 2662005"/>
              <a:gd name="connsiteX0" fmla="*/ 28177 w 2744209"/>
              <a:gd name="connsiteY0" fmla="*/ 135706 h 2662005"/>
              <a:gd name="connsiteX1" fmla="*/ 163883 w 2744209"/>
              <a:gd name="connsiteY1" fmla="*/ 0 h 2662005"/>
              <a:gd name="connsiteX2" fmla="*/ 2608503 w 2744209"/>
              <a:gd name="connsiteY2" fmla="*/ 0 h 2662005"/>
              <a:gd name="connsiteX3" fmla="*/ 2744209 w 2744209"/>
              <a:gd name="connsiteY3" fmla="*/ 135706 h 2662005"/>
              <a:gd name="connsiteX4" fmla="*/ 2680413 w 2744209"/>
              <a:gd name="connsiteY4" fmla="*/ 2662005 h 2662005"/>
              <a:gd name="connsiteX5" fmla="*/ 7939 w 2744209"/>
              <a:gd name="connsiteY5" fmla="*/ 1387125 h 2662005"/>
              <a:gd name="connsiteX6" fmla="*/ 28177 w 2744209"/>
              <a:gd name="connsiteY6" fmla="*/ 135706 h 2662005"/>
              <a:gd name="connsiteX0" fmla="*/ 20238 w 2736270"/>
              <a:gd name="connsiteY0" fmla="*/ 135706 h 2662005"/>
              <a:gd name="connsiteX1" fmla="*/ 155944 w 2736270"/>
              <a:gd name="connsiteY1" fmla="*/ 0 h 2662005"/>
              <a:gd name="connsiteX2" fmla="*/ 2600564 w 2736270"/>
              <a:gd name="connsiteY2" fmla="*/ 0 h 2662005"/>
              <a:gd name="connsiteX3" fmla="*/ 2736270 w 2736270"/>
              <a:gd name="connsiteY3" fmla="*/ 135706 h 2662005"/>
              <a:gd name="connsiteX4" fmla="*/ 2672474 w 2736270"/>
              <a:gd name="connsiteY4" fmla="*/ 2662005 h 2662005"/>
              <a:gd name="connsiteX5" fmla="*/ 0 w 2736270"/>
              <a:gd name="connsiteY5" fmla="*/ 1387125 h 2662005"/>
              <a:gd name="connsiteX6" fmla="*/ 20238 w 2736270"/>
              <a:gd name="connsiteY6" fmla="*/ 135706 h 2662005"/>
              <a:gd name="connsiteX0" fmla="*/ 20238 w 2736270"/>
              <a:gd name="connsiteY0" fmla="*/ 135706 h 2662005"/>
              <a:gd name="connsiteX1" fmla="*/ 155944 w 2736270"/>
              <a:gd name="connsiteY1" fmla="*/ 0 h 2662005"/>
              <a:gd name="connsiteX2" fmla="*/ 2600564 w 2736270"/>
              <a:gd name="connsiteY2" fmla="*/ 0 h 2662005"/>
              <a:gd name="connsiteX3" fmla="*/ 2736270 w 2736270"/>
              <a:gd name="connsiteY3" fmla="*/ 135706 h 2662005"/>
              <a:gd name="connsiteX4" fmla="*/ 2672474 w 2736270"/>
              <a:gd name="connsiteY4" fmla="*/ 2662005 h 2662005"/>
              <a:gd name="connsiteX5" fmla="*/ 0 w 2736270"/>
              <a:gd name="connsiteY5" fmla="*/ 1387125 h 2662005"/>
              <a:gd name="connsiteX6" fmla="*/ 20238 w 2736270"/>
              <a:gd name="connsiteY6" fmla="*/ 135706 h 26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6270" h="2662005">
                <a:moveTo>
                  <a:pt x="20238" y="135706"/>
                </a:moveTo>
                <a:cubicBezTo>
                  <a:pt x="20238" y="60758"/>
                  <a:pt x="80996" y="0"/>
                  <a:pt x="155944" y="0"/>
                </a:cubicBezTo>
                <a:lnTo>
                  <a:pt x="2600564" y="0"/>
                </a:lnTo>
                <a:cubicBezTo>
                  <a:pt x="2675512" y="0"/>
                  <a:pt x="2736270" y="60758"/>
                  <a:pt x="2736270" y="135706"/>
                </a:cubicBezTo>
                <a:lnTo>
                  <a:pt x="2672474" y="2662005"/>
                </a:lnTo>
                <a:cubicBezTo>
                  <a:pt x="131" y="1392650"/>
                  <a:pt x="452672" y="1687672"/>
                  <a:pt x="0" y="1387125"/>
                </a:cubicBezTo>
                <a:cubicBezTo>
                  <a:pt x="16513" y="142472"/>
                  <a:pt x="20238" y="481489"/>
                  <a:pt x="20238" y="135706"/>
                </a:cubicBezTo>
                <a:close/>
              </a:path>
            </a:pathLst>
          </a:custGeom>
          <a:solidFill>
            <a:srgbClr val="F8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endParaRPr lang="zh-CN" altLang="en-US" dirty="0">
              <a:solidFill>
                <a:schemeClr val="accent1">
                  <a:lumMod val="75000"/>
                </a:schemeClr>
              </a:solidFill>
            </a:endParaRPr>
          </a:p>
        </p:txBody>
      </p:sp>
      <p:sp>
        <p:nvSpPr>
          <p:cNvPr id="9" name="矩形: 圆角 18">
            <a:extLst>
              <a:ext uri="{FF2B5EF4-FFF2-40B4-BE49-F238E27FC236}">
                <a16:creationId xmlns:a16="http://schemas.microsoft.com/office/drawing/2014/main" id="{21B4CAB4-26E3-404C-95AE-7DF8F30B98EF}"/>
              </a:ext>
            </a:extLst>
          </p:cNvPr>
          <p:cNvSpPr/>
          <p:nvPr/>
        </p:nvSpPr>
        <p:spPr>
          <a:xfrm rot="10800000" flipH="1">
            <a:off x="507475" y="3031289"/>
            <a:ext cx="2993712" cy="3066312"/>
          </a:xfrm>
          <a:custGeom>
            <a:avLst/>
            <a:gdLst>
              <a:gd name="connsiteX0" fmla="*/ 0 w 3133384"/>
              <a:gd name="connsiteY0" fmla="*/ 262264 h 4724352"/>
              <a:gd name="connsiteX1" fmla="*/ 262264 w 3133384"/>
              <a:gd name="connsiteY1" fmla="*/ 0 h 4724352"/>
              <a:gd name="connsiteX2" fmla="*/ 2871120 w 3133384"/>
              <a:gd name="connsiteY2" fmla="*/ 0 h 4724352"/>
              <a:gd name="connsiteX3" fmla="*/ 3133384 w 3133384"/>
              <a:gd name="connsiteY3" fmla="*/ 262264 h 4724352"/>
              <a:gd name="connsiteX4" fmla="*/ 3133384 w 3133384"/>
              <a:gd name="connsiteY4" fmla="*/ 4462088 h 4724352"/>
              <a:gd name="connsiteX5" fmla="*/ 2871120 w 3133384"/>
              <a:gd name="connsiteY5" fmla="*/ 4724352 h 4724352"/>
              <a:gd name="connsiteX6" fmla="*/ 262264 w 3133384"/>
              <a:gd name="connsiteY6" fmla="*/ 4724352 h 4724352"/>
              <a:gd name="connsiteX7" fmla="*/ 0 w 3133384"/>
              <a:gd name="connsiteY7" fmla="*/ 4462088 h 4724352"/>
              <a:gd name="connsiteX8" fmla="*/ 0 w 3133384"/>
              <a:gd name="connsiteY8" fmla="*/ 262264 h 4724352"/>
              <a:gd name="connsiteX0" fmla="*/ 0 w 3133384"/>
              <a:gd name="connsiteY0" fmla="*/ 262264 h 4724352"/>
              <a:gd name="connsiteX1" fmla="*/ 262264 w 3133384"/>
              <a:gd name="connsiteY1" fmla="*/ 0 h 4724352"/>
              <a:gd name="connsiteX2" fmla="*/ 2871120 w 3133384"/>
              <a:gd name="connsiteY2" fmla="*/ 0 h 4724352"/>
              <a:gd name="connsiteX3" fmla="*/ 3133384 w 3133384"/>
              <a:gd name="connsiteY3" fmla="*/ 262264 h 4724352"/>
              <a:gd name="connsiteX4" fmla="*/ 3133384 w 3133384"/>
              <a:gd name="connsiteY4" fmla="*/ 4462088 h 4724352"/>
              <a:gd name="connsiteX5" fmla="*/ 2871120 w 3133384"/>
              <a:gd name="connsiteY5" fmla="*/ 4724352 h 4724352"/>
              <a:gd name="connsiteX6" fmla="*/ 262264 w 3133384"/>
              <a:gd name="connsiteY6" fmla="*/ 4724352 h 4724352"/>
              <a:gd name="connsiteX7" fmla="*/ 0 w 3133384"/>
              <a:gd name="connsiteY7" fmla="*/ 1612563 h 4724352"/>
              <a:gd name="connsiteX8" fmla="*/ 0 w 3133384"/>
              <a:gd name="connsiteY8" fmla="*/ 262264 h 4724352"/>
              <a:gd name="connsiteX0" fmla="*/ 59181 w 3192565"/>
              <a:gd name="connsiteY0" fmla="*/ 262264 h 4724352"/>
              <a:gd name="connsiteX1" fmla="*/ 321445 w 3192565"/>
              <a:gd name="connsiteY1" fmla="*/ 0 h 4724352"/>
              <a:gd name="connsiteX2" fmla="*/ 2930301 w 3192565"/>
              <a:gd name="connsiteY2" fmla="*/ 0 h 4724352"/>
              <a:gd name="connsiteX3" fmla="*/ 3192565 w 3192565"/>
              <a:gd name="connsiteY3" fmla="*/ 262264 h 4724352"/>
              <a:gd name="connsiteX4" fmla="*/ 3192565 w 3192565"/>
              <a:gd name="connsiteY4" fmla="*/ 4462088 h 4724352"/>
              <a:gd name="connsiteX5" fmla="*/ 2930301 w 3192565"/>
              <a:gd name="connsiteY5" fmla="*/ 4724352 h 4724352"/>
              <a:gd name="connsiteX6" fmla="*/ 66264 w 3192565"/>
              <a:gd name="connsiteY6" fmla="*/ 1626734 h 4724352"/>
              <a:gd name="connsiteX7" fmla="*/ 59181 w 3192565"/>
              <a:gd name="connsiteY7" fmla="*/ 1612563 h 4724352"/>
              <a:gd name="connsiteX8" fmla="*/ 59181 w 3192565"/>
              <a:gd name="connsiteY8" fmla="*/ 262264 h 4724352"/>
              <a:gd name="connsiteX0" fmla="*/ 59181 w 3262245"/>
              <a:gd name="connsiteY0" fmla="*/ 262264 h 4471693"/>
              <a:gd name="connsiteX1" fmla="*/ 321445 w 3262245"/>
              <a:gd name="connsiteY1" fmla="*/ 0 h 4471693"/>
              <a:gd name="connsiteX2" fmla="*/ 2930301 w 3262245"/>
              <a:gd name="connsiteY2" fmla="*/ 0 h 4471693"/>
              <a:gd name="connsiteX3" fmla="*/ 3192565 w 3262245"/>
              <a:gd name="connsiteY3" fmla="*/ 262264 h 4471693"/>
              <a:gd name="connsiteX4" fmla="*/ 3192565 w 3262245"/>
              <a:gd name="connsiteY4" fmla="*/ 4462088 h 4471693"/>
              <a:gd name="connsiteX5" fmla="*/ 3199659 w 3262245"/>
              <a:gd name="connsiteY5" fmla="*/ 3065673 h 4471693"/>
              <a:gd name="connsiteX6" fmla="*/ 66264 w 3262245"/>
              <a:gd name="connsiteY6" fmla="*/ 1626734 h 4471693"/>
              <a:gd name="connsiteX7" fmla="*/ 59181 w 3262245"/>
              <a:gd name="connsiteY7" fmla="*/ 1612563 h 4471693"/>
              <a:gd name="connsiteX8" fmla="*/ 59181 w 3262245"/>
              <a:gd name="connsiteY8" fmla="*/ 262264 h 4471693"/>
              <a:gd name="connsiteX0" fmla="*/ 59181 w 3262245"/>
              <a:gd name="connsiteY0" fmla="*/ 262264 h 3066312"/>
              <a:gd name="connsiteX1" fmla="*/ 321445 w 3262245"/>
              <a:gd name="connsiteY1" fmla="*/ 0 h 3066312"/>
              <a:gd name="connsiteX2" fmla="*/ 2930301 w 3262245"/>
              <a:gd name="connsiteY2" fmla="*/ 0 h 3066312"/>
              <a:gd name="connsiteX3" fmla="*/ 3192565 w 3262245"/>
              <a:gd name="connsiteY3" fmla="*/ 262264 h 3066312"/>
              <a:gd name="connsiteX4" fmla="*/ 3192565 w 3262245"/>
              <a:gd name="connsiteY4" fmla="*/ 2938088 h 3066312"/>
              <a:gd name="connsiteX5" fmla="*/ 3199659 w 3262245"/>
              <a:gd name="connsiteY5" fmla="*/ 3065673 h 3066312"/>
              <a:gd name="connsiteX6" fmla="*/ 66264 w 3262245"/>
              <a:gd name="connsiteY6" fmla="*/ 1626734 h 3066312"/>
              <a:gd name="connsiteX7" fmla="*/ 59181 w 3262245"/>
              <a:gd name="connsiteY7" fmla="*/ 1612563 h 3066312"/>
              <a:gd name="connsiteX8" fmla="*/ 59181 w 3262245"/>
              <a:gd name="connsiteY8" fmla="*/ 262264 h 306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245" h="3066312">
                <a:moveTo>
                  <a:pt x="59181" y="262264"/>
                </a:moveTo>
                <a:cubicBezTo>
                  <a:pt x="59181" y="117420"/>
                  <a:pt x="176601" y="0"/>
                  <a:pt x="321445" y="0"/>
                </a:cubicBezTo>
                <a:lnTo>
                  <a:pt x="2930301" y="0"/>
                </a:lnTo>
                <a:cubicBezTo>
                  <a:pt x="3075145" y="0"/>
                  <a:pt x="3192565" y="117420"/>
                  <a:pt x="3192565" y="262264"/>
                </a:cubicBezTo>
                <a:lnTo>
                  <a:pt x="3192565" y="2938088"/>
                </a:lnTo>
                <a:cubicBezTo>
                  <a:pt x="3192565" y="3082932"/>
                  <a:pt x="3344503" y="3065673"/>
                  <a:pt x="3199659" y="3065673"/>
                </a:cubicBezTo>
                <a:lnTo>
                  <a:pt x="66264" y="1626734"/>
                </a:lnTo>
                <a:cubicBezTo>
                  <a:pt x="-78580" y="1626734"/>
                  <a:pt x="59181" y="1757407"/>
                  <a:pt x="59181" y="1612563"/>
                </a:cubicBezTo>
                <a:lnTo>
                  <a:pt x="59181" y="262264"/>
                </a:lnTo>
                <a:close/>
              </a:path>
            </a:pathLst>
          </a:custGeom>
          <a:solidFill>
            <a:schemeClr val="bg1"/>
          </a:solidFill>
          <a:ln>
            <a:solidFill>
              <a:srgbClr val="AFABAB"/>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19">
            <a:extLst>
              <a:ext uri="{FF2B5EF4-FFF2-40B4-BE49-F238E27FC236}">
                <a16:creationId xmlns:a16="http://schemas.microsoft.com/office/drawing/2014/main" id="{F383CA5B-93F3-4091-A06E-ABCA91665437}"/>
              </a:ext>
            </a:extLst>
          </p:cNvPr>
          <p:cNvSpPr/>
          <p:nvPr/>
        </p:nvSpPr>
        <p:spPr>
          <a:xfrm rot="10800000" flipH="1">
            <a:off x="770450" y="3334726"/>
            <a:ext cx="2421230" cy="2554225"/>
          </a:xfrm>
          <a:custGeom>
            <a:avLst/>
            <a:gdLst>
              <a:gd name="connsiteX0" fmla="*/ 0 w 2716032"/>
              <a:gd name="connsiteY0" fmla="*/ 135706 h 2074697"/>
              <a:gd name="connsiteX1" fmla="*/ 135706 w 2716032"/>
              <a:gd name="connsiteY1" fmla="*/ 0 h 2074697"/>
              <a:gd name="connsiteX2" fmla="*/ 2580326 w 2716032"/>
              <a:gd name="connsiteY2" fmla="*/ 0 h 2074697"/>
              <a:gd name="connsiteX3" fmla="*/ 2716032 w 2716032"/>
              <a:gd name="connsiteY3" fmla="*/ 135706 h 2074697"/>
              <a:gd name="connsiteX4" fmla="*/ 2716032 w 2716032"/>
              <a:gd name="connsiteY4" fmla="*/ 1938991 h 2074697"/>
              <a:gd name="connsiteX5" fmla="*/ 2580326 w 2716032"/>
              <a:gd name="connsiteY5" fmla="*/ 2074697 h 2074697"/>
              <a:gd name="connsiteX6" fmla="*/ 135706 w 2716032"/>
              <a:gd name="connsiteY6" fmla="*/ 2074697 h 2074697"/>
              <a:gd name="connsiteX7" fmla="*/ 0 w 2716032"/>
              <a:gd name="connsiteY7" fmla="*/ 1938991 h 2074697"/>
              <a:gd name="connsiteX8" fmla="*/ 0 w 2716032"/>
              <a:gd name="connsiteY8" fmla="*/ 135706 h 2074697"/>
              <a:gd name="connsiteX0" fmla="*/ 7088 w 2723120"/>
              <a:gd name="connsiteY0" fmla="*/ 135706 h 2074697"/>
              <a:gd name="connsiteX1" fmla="*/ 142794 w 2723120"/>
              <a:gd name="connsiteY1" fmla="*/ 0 h 2074697"/>
              <a:gd name="connsiteX2" fmla="*/ 2587414 w 2723120"/>
              <a:gd name="connsiteY2" fmla="*/ 0 h 2074697"/>
              <a:gd name="connsiteX3" fmla="*/ 2723120 w 2723120"/>
              <a:gd name="connsiteY3" fmla="*/ 135706 h 2074697"/>
              <a:gd name="connsiteX4" fmla="*/ 2723120 w 2723120"/>
              <a:gd name="connsiteY4" fmla="*/ 1938991 h 2074697"/>
              <a:gd name="connsiteX5" fmla="*/ 2587414 w 2723120"/>
              <a:gd name="connsiteY5" fmla="*/ 2074697 h 2074697"/>
              <a:gd name="connsiteX6" fmla="*/ 142794 w 2723120"/>
              <a:gd name="connsiteY6" fmla="*/ 2074697 h 2074697"/>
              <a:gd name="connsiteX7" fmla="*/ 0 w 2723120"/>
              <a:gd name="connsiteY7" fmla="*/ 1910638 h 2074697"/>
              <a:gd name="connsiteX8" fmla="*/ 7088 w 2723120"/>
              <a:gd name="connsiteY8" fmla="*/ 135706 h 2074697"/>
              <a:gd name="connsiteX0" fmla="*/ 98289 w 2814321"/>
              <a:gd name="connsiteY0" fmla="*/ 135706 h 2074697"/>
              <a:gd name="connsiteX1" fmla="*/ 233995 w 2814321"/>
              <a:gd name="connsiteY1" fmla="*/ 0 h 2074697"/>
              <a:gd name="connsiteX2" fmla="*/ 2678615 w 2814321"/>
              <a:gd name="connsiteY2" fmla="*/ 0 h 2074697"/>
              <a:gd name="connsiteX3" fmla="*/ 2814321 w 2814321"/>
              <a:gd name="connsiteY3" fmla="*/ 135706 h 2074697"/>
              <a:gd name="connsiteX4" fmla="*/ 2814321 w 2814321"/>
              <a:gd name="connsiteY4" fmla="*/ 1938991 h 2074697"/>
              <a:gd name="connsiteX5" fmla="*/ 2678615 w 2814321"/>
              <a:gd name="connsiteY5" fmla="*/ 2074697 h 2074697"/>
              <a:gd name="connsiteX6" fmla="*/ 233995 w 2814321"/>
              <a:gd name="connsiteY6" fmla="*/ 2074697 h 2074697"/>
              <a:gd name="connsiteX7" fmla="*/ 98289 w 2814321"/>
              <a:gd name="connsiteY7" fmla="*/ 135706 h 2074697"/>
              <a:gd name="connsiteX0" fmla="*/ 164601 w 2880633"/>
              <a:gd name="connsiteY0" fmla="*/ 135706 h 2074697"/>
              <a:gd name="connsiteX1" fmla="*/ 300307 w 2880633"/>
              <a:gd name="connsiteY1" fmla="*/ 0 h 2074697"/>
              <a:gd name="connsiteX2" fmla="*/ 2744927 w 2880633"/>
              <a:gd name="connsiteY2" fmla="*/ 0 h 2074697"/>
              <a:gd name="connsiteX3" fmla="*/ 2880633 w 2880633"/>
              <a:gd name="connsiteY3" fmla="*/ 135706 h 2074697"/>
              <a:gd name="connsiteX4" fmla="*/ 2880633 w 2880633"/>
              <a:gd name="connsiteY4" fmla="*/ 1938991 h 2074697"/>
              <a:gd name="connsiteX5" fmla="*/ 2744927 w 2880633"/>
              <a:gd name="connsiteY5" fmla="*/ 2074697 h 2074697"/>
              <a:gd name="connsiteX6" fmla="*/ 201070 w 2880633"/>
              <a:gd name="connsiteY6" fmla="*/ 1578511 h 2074697"/>
              <a:gd name="connsiteX7" fmla="*/ 164601 w 2880633"/>
              <a:gd name="connsiteY7" fmla="*/ 135706 h 2074697"/>
              <a:gd name="connsiteX0" fmla="*/ 0 w 2716032"/>
              <a:gd name="connsiteY0" fmla="*/ 135706 h 2074697"/>
              <a:gd name="connsiteX1" fmla="*/ 135706 w 2716032"/>
              <a:gd name="connsiteY1" fmla="*/ 0 h 2074697"/>
              <a:gd name="connsiteX2" fmla="*/ 2580326 w 2716032"/>
              <a:gd name="connsiteY2" fmla="*/ 0 h 2074697"/>
              <a:gd name="connsiteX3" fmla="*/ 2716032 w 2716032"/>
              <a:gd name="connsiteY3" fmla="*/ 135706 h 2074697"/>
              <a:gd name="connsiteX4" fmla="*/ 2716032 w 2716032"/>
              <a:gd name="connsiteY4" fmla="*/ 1938991 h 2074697"/>
              <a:gd name="connsiteX5" fmla="*/ 2580326 w 2716032"/>
              <a:gd name="connsiteY5" fmla="*/ 2074697 h 2074697"/>
              <a:gd name="connsiteX6" fmla="*/ 36469 w 2716032"/>
              <a:gd name="connsiteY6" fmla="*/ 1578511 h 2074697"/>
              <a:gd name="connsiteX7" fmla="*/ 0 w 2716032"/>
              <a:gd name="connsiteY7" fmla="*/ 135706 h 2074697"/>
              <a:gd name="connsiteX0" fmla="*/ 0 w 2716032"/>
              <a:gd name="connsiteY0" fmla="*/ 135706 h 2026405"/>
              <a:gd name="connsiteX1" fmla="*/ 135706 w 2716032"/>
              <a:gd name="connsiteY1" fmla="*/ 0 h 2026405"/>
              <a:gd name="connsiteX2" fmla="*/ 2580326 w 2716032"/>
              <a:gd name="connsiteY2" fmla="*/ 0 h 2026405"/>
              <a:gd name="connsiteX3" fmla="*/ 2716032 w 2716032"/>
              <a:gd name="connsiteY3" fmla="*/ 135706 h 2026405"/>
              <a:gd name="connsiteX4" fmla="*/ 2716032 w 2716032"/>
              <a:gd name="connsiteY4" fmla="*/ 1938991 h 2026405"/>
              <a:gd name="connsiteX5" fmla="*/ 36469 w 2716032"/>
              <a:gd name="connsiteY5" fmla="*/ 1578511 h 2026405"/>
              <a:gd name="connsiteX6" fmla="*/ 0 w 2716032"/>
              <a:gd name="connsiteY6" fmla="*/ 135706 h 2026405"/>
              <a:gd name="connsiteX0" fmla="*/ 0 w 2716032"/>
              <a:gd name="connsiteY0" fmla="*/ 135706 h 2698255"/>
              <a:gd name="connsiteX1" fmla="*/ 135706 w 2716032"/>
              <a:gd name="connsiteY1" fmla="*/ 0 h 2698255"/>
              <a:gd name="connsiteX2" fmla="*/ 2580326 w 2716032"/>
              <a:gd name="connsiteY2" fmla="*/ 0 h 2698255"/>
              <a:gd name="connsiteX3" fmla="*/ 2716032 w 2716032"/>
              <a:gd name="connsiteY3" fmla="*/ 135706 h 2698255"/>
              <a:gd name="connsiteX4" fmla="*/ 2652236 w 2716032"/>
              <a:gd name="connsiteY4" fmla="*/ 2662005 h 2698255"/>
              <a:gd name="connsiteX5" fmla="*/ 36469 w 2716032"/>
              <a:gd name="connsiteY5" fmla="*/ 1578511 h 2698255"/>
              <a:gd name="connsiteX6" fmla="*/ 0 w 2716032"/>
              <a:gd name="connsiteY6" fmla="*/ 135706 h 2698255"/>
              <a:gd name="connsiteX0" fmla="*/ 0 w 2716032"/>
              <a:gd name="connsiteY0" fmla="*/ 135706 h 2662005"/>
              <a:gd name="connsiteX1" fmla="*/ 135706 w 2716032"/>
              <a:gd name="connsiteY1" fmla="*/ 0 h 2662005"/>
              <a:gd name="connsiteX2" fmla="*/ 2580326 w 2716032"/>
              <a:gd name="connsiteY2" fmla="*/ 0 h 2662005"/>
              <a:gd name="connsiteX3" fmla="*/ 2716032 w 2716032"/>
              <a:gd name="connsiteY3" fmla="*/ 135706 h 2662005"/>
              <a:gd name="connsiteX4" fmla="*/ 2652236 w 2716032"/>
              <a:gd name="connsiteY4" fmla="*/ 2662005 h 2662005"/>
              <a:gd name="connsiteX5" fmla="*/ 36469 w 2716032"/>
              <a:gd name="connsiteY5" fmla="*/ 1578511 h 2662005"/>
              <a:gd name="connsiteX6" fmla="*/ 0 w 2716032"/>
              <a:gd name="connsiteY6" fmla="*/ 135706 h 2662005"/>
              <a:gd name="connsiteX0" fmla="*/ 28177 w 2744209"/>
              <a:gd name="connsiteY0" fmla="*/ 135706 h 2662005"/>
              <a:gd name="connsiteX1" fmla="*/ 163883 w 2744209"/>
              <a:gd name="connsiteY1" fmla="*/ 0 h 2662005"/>
              <a:gd name="connsiteX2" fmla="*/ 2608503 w 2744209"/>
              <a:gd name="connsiteY2" fmla="*/ 0 h 2662005"/>
              <a:gd name="connsiteX3" fmla="*/ 2744209 w 2744209"/>
              <a:gd name="connsiteY3" fmla="*/ 135706 h 2662005"/>
              <a:gd name="connsiteX4" fmla="*/ 2680413 w 2744209"/>
              <a:gd name="connsiteY4" fmla="*/ 2662005 h 2662005"/>
              <a:gd name="connsiteX5" fmla="*/ 7939 w 2744209"/>
              <a:gd name="connsiteY5" fmla="*/ 1387125 h 2662005"/>
              <a:gd name="connsiteX6" fmla="*/ 28177 w 2744209"/>
              <a:gd name="connsiteY6" fmla="*/ 135706 h 2662005"/>
              <a:gd name="connsiteX0" fmla="*/ 20238 w 2736270"/>
              <a:gd name="connsiteY0" fmla="*/ 135706 h 2662005"/>
              <a:gd name="connsiteX1" fmla="*/ 155944 w 2736270"/>
              <a:gd name="connsiteY1" fmla="*/ 0 h 2662005"/>
              <a:gd name="connsiteX2" fmla="*/ 2600564 w 2736270"/>
              <a:gd name="connsiteY2" fmla="*/ 0 h 2662005"/>
              <a:gd name="connsiteX3" fmla="*/ 2736270 w 2736270"/>
              <a:gd name="connsiteY3" fmla="*/ 135706 h 2662005"/>
              <a:gd name="connsiteX4" fmla="*/ 2672474 w 2736270"/>
              <a:gd name="connsiteY4" fmla="*/ 2662005 h 2662005"/>
              <a:gd name="connsiteX5" fmla="*/ 0 w 2736270"/>
              <a:gd name="connsiteY5" fmla="*/ 1387125 h 2662005"/>
              <a:gd name="connsiteX6" fmla="*/ 20238 w 2736270"/>
              <a:gd name="connsiteY6" fmla="*/ 135706 h 2662005"/>
              <a:gd name="connsiteX0" fmla="*/ 20238 w 2736270"/>
              <a:gd name="connsiteY0" fmla="*/ 135706 h 2662005"/>
              <a:gd name="connsiteX1" fmla="*/ 155944 w 2736270"/>
              <a:gd name="connsiteY1" fmla="*/ 0 h 2662005"/>
              <a:gd name="connsiteX2" fmla="*/ 2600564 w 2736270"/>
              <a:gd name="connsiteY2" fmla="*/ 0 h 2662005"/>
              <a:gd name="connsiteX3" fmla="*/ 2736270 w 2736270"/>
              <a:gd name="connsiteY3" fmla="*/ 135706 h 2662005"/>
              <a:gd name="connsiteX4" fmla="*/ 2672474 w 2736270"/>
              <a:gd name="connsiteY4" fmla="*/ 2662005 h 2662005"/>
              <a:gd name="connsiteX5" fmla="*/ 0 w 2736270"/>
              <a:gd name="connsiteY5" fmla="*/ 1387125 h 2662005"/>
              <a:gd name="connsiteX6" fmla="*/ 20238 w 2736270"/>
              <a:gd name="connsiteY6" fmla="*/ 135706 h 26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6270" h="2662005">
                <a:moveTo>
                  <a:pt x="20238" y="135706"/>
                </a:moveTo>
                <a:cubicBezTo>
                  <a:pt x="20238" y="60758"/>
                  <a:pt x="80996" y="0"/>
                  <a:pt x="155944" y="0"/>
                </a:cubicBezTo>
                <a:lnTo>
                  <a:pt x="2600564" y="0"/>
                </a:lnTo>
                <a:cubicBezTo>
                  <a:pt x="2675512" y="0"/>
                  <a:pt x="2736270" y="60758"/>
                  <a:pt x="2736270" y="135706"/>
                </a:cubicBezTo>
                <a:lnTo>
                  <a:pt x="2672474" y="2662005"/>
                </a:lnTo>
                <a:cubicBezTo>
                  <a:pt x="131" y="1392650"/>
                  <a:pt x="452672" y="1687672"/>
                  <a:pt x="0" y="1387125"/>
                </a:cubicBezTo>
                <a:cubicBezTo>
                  <a:pt x="16513" y="142472"/>
                  <a:pt x="20238" y="481489"/>
                  <a:pt x="20238" y="135706"/>
                </a:cubicBezTo>
                <a:close/>
              </a:path>
            </a:pathLst>
          </a:custGeom>
          <a:solidFill>
            <a:srgbClr val="F8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4997CCE1-30D8-449F-8EBA-325E543D317C}"/>
              </a:ext>
            </a:extLst>
          </p:cNvPr>
          <p:cNvSpPr/>
          <p:nvPr/>
        </p:nvSpPr>
        <p:spPr>
          <a:xfrm>
            <a:off x="1419183" y="3274240"/>
            <a:ext cx="1069524" cy="923330"/>
          </a:xfrm>
          <a:prstGeom prst="rect">
            <a:avLst/>
          </a:prstGeom>
          <a:noFill/>
          <a:effectLst>
            <a:glow rad="139700">
              <a:srgbClr val="DAE3F3">
                <a:alpha val="40000"/>
              </a:srgbClr>
            </a:glow>
          </a:effectLst>
        </p:spPr>
        <p:txBody>
          <a:bodyPr wrap="none" lIns="91440" tIns="45720" rIns="91440" bIns="45720">
            <a:spAutoFit/>
          </a:bodyPr>
          <a:lstStyle/>
          <a:p>
            <a:pPr algn="ctr"/>
            <a:r>
              <a:rPr lang="en-US" altLang="zh-CN" sz="5400" b="1" cap="none" spc="0" dirty="0">
                <a:ln w="13462">
                  <a:solidFill>
                    <a:schemeClr val="bg1"/>
                  </a:solidFill>
                  <a:prstDash val="solid"/>
                </a:ln>
                <a:solidFill>
                  <a:schemeClr val="accent1">
                    <a:lumMod val="75000"/>
                  </a:schemeClr>
                </a:solidFill>
                <a:effectLst>
                  <a:outerShdw dist="38100" dir="2700000" algn="bl" rotWithShape="0">
                    <a:schemeClr val="accent5"/>
                  </a:outerShdw>
                </a:effectLst>
              </a:rPr>
              <a:t>V</a:t>
            </a:r>
            <a:r>
              <a:rPr lang="en-US" altLang="zh-CN" sz="5400" b="1" cap="none" spc="0" dirty="0">
                <a:ln w="13462">
                  <a:solidFill>
                    <a:schemeClr val="bg1"/>
                  </a:solidFill>
                  <a:prstDash val="solid"/>
                </a:ln>
                <a:solidFill>
                  <a:srgbClr val="F4658C"/>
                </a:solidFill>
                <a:effectLst>
                  <a:outerShdw dist="38100" dir="2700000" algn="bl" rotWithShape="0">
                    <a:schemeClr val="accent5"/>
                  </a:outerShdw>
                </a:effectLst>
              </a:rPr>
              <a:t>S</a:t>
            </a:r>
            <a:endParaRPr lang="zh-CN" altLang="en-US" sz="5400" b="1" cap="none" spc="0" dirty="0">
              <a:ln w="13462">
                <a:solidFill>
                  <a:schemeClr val="bg1"/>
                </a:solidFill>
                <a:prstDash val="solid"/>
              </a:ln>
              <a:solidFill>
                <a:srgbClr val="F4658C"/>
              </a:solidFill>
              <a:effectLst>
                <a:outerShdw dist="38100" dir="2700000" algn="bl" rotWithShape="0">
                  <a:schemeClr val="accent5"/>
                </a:outerShdw>
              </a:effectLst>
            </a:endParaRPr>
          </a:p>
        </p:txBody>
      </p:sp>
      <p:sp>
        <p:nvSpPr>
          <p:cNvPr id="12" name="文本框 11">
            <a:extLst>
              <a:ext uri="{FF2B5EF4-FFF2-40B4-BE49-F238E27FC236}">
                <a16:creationId xmlns:a16="http://schemas.microsoft.com/office/drawing/2014/main" id="{8AD32A95-3573-4C3C-AC4E-C6D043747518}"/>
              </a:ext>
            </a:extLst>
          </p:cNvPr>
          <p:cNvSpPr txBox="1"/>
          <p:nvPr/>
        </p:nvSpPr>
        <p:spPr>
          <a:xfrm>
            <a:off x="1028041" y="4314886"/>
            <a:ext cx="2028867" cy="923330"/>
          </a:xfrm>
          <a:prstGeom prst="rect">
            <a:avLst/>
          </a:prstGeom>
          <a:noFill/>
        </p:spPr>
        <p:txBody>
          <a:bodyPr wrap="square" rtlCol="0">
            <a:spAutoFit/>
          </a:bodyPr>
          <a:lstStyle/>
          <a:p>
            <a:pPr marL="342900" indent="-342900">
              <a:buAutoNum type="arabicPeriod"/>
            </a:pPr>
            <a:r>
              <a:rPr lang="zh-CN" altLang="en-US" dirty="0">
                <a:solidFill>
                  <a:srgbClr val="F4658C"/>
                </a:solidFill>
              </a:rPr>
              <a:t>后置重建阶段</a:t>
            </a:r>
            <a:endParaRPr lang="en-US" altLang="zh-CN" dirty="0">
              <a:solidFill>
                <a:srgbClr val="F4658C"/>
              </a:solidFill>
            </a:endParaRPr>
          </a:p>
          <a:p>
            <a:pPr marL="342900" indent="-342900">
              <a:buAutoNum type="arabicPeriod"/>
            </a:pPr>
            <a:r>
              <a:rPr lang="zh-CN" altLang="en-US" dirty="0">
                <a:solidFill>
                  <a:srgbClr val="F4658C"/>
                </a:solidFill>
              </a:rPr>
              <a:t>亚像素级定位</a:t>
            </a:r>
            <a:endParaRPr lang="en-US" altLang="zh-CN" dirty="0">
              <a:solidFill>
                <a:srgbClr val="F4658C"/>
              </a:solidFill>
            </a:endParaRPr>
          </a:p>
          <a:p>
            <a:pPr marL="342900" indent="-342900">
              <a:buAutoNum type="arabicPeriod"/>
            </a:pPr>
            <a:r>
              <a:rPr lang="zh-CN" altLang="en-US" dirty="0">
                <a:solidFill>
                  <a:srgbClr val="F4658C"/>
                </a:solidFill>
              </a:rPr>
              <a:t>多维度解析</a:t>
            </a:r>
          </a:p>
        </p:txBody>
      </p:sp>
      <p:sp>
        <p:nvSpPr>
          <p:cNvPr id="13" name="文本框 12">
            <a:extLst>
              <a:ext uri="{FF2B5EF4-FFF2-40B4-BE49-F238E27FC236}">
                <a16:creationId xmlns:a16="http://schemas.microsoft.com/office/drawing/2014/main" id="{AEDCBF7B-F995-4FB3-916D-AF34C43429F2}"/>
              </a:ext>
            </a:extLst>
          </p:cNvPr>
          <p:cNvSpPr txBox="1"/>
          <p:nvPr/>
        </p:nvSpPr>
        <p:spPr>
          <a:xfrm>
            <a:off x="1091176" y="2362113"/>
            <a:ext cx="2028867" cy="923330"/>
          </a:xfrm>
          <a:prstGeom prst="rect">
            <a:avLst/>
          </a:prstGeom>
          <a:noFill/>
        </p:spPr>
        <p:txBody>
          <a:bodyPr wrap="square" rtlCol="0">
            <a:spAutoFit/>
          </a:bodyPr>
          <a:lstStyle/>
          <a:p>
            <a:pPr marL="342900" indent="-342900">
              <a:buAutoNum type="arabicPeriod"/>
            </a:pPr>
            <a:r>
              <a:rPr lang="zh-CN" altLang="en-US" dirty="0">
                <a:solidFill>
                  <a:schemeClr val="accent1">
                    <a:lumMod val="75000"/>
                  </a:schemeClr>
                </a:solidFill>
              </a:rPr>
              <a:t>基础检测阶段</a:t>
            </a:r>
            <a:endParaRPr lang="en-US" altLang="zh-CN" dirty="0">
              <a:solidFill>
                <a:schemeClr val="accent1">
                  <a:lumMod val="75000"/>
                </a:schemeClr>
              </a:solidFill>
            </a:endParaRPr>
          </a:p>
          <a:p>
            <a:pPr marL="342900" indent="-342900">
              <a:buAutoNum type="arabicPeriod"/>
            </a:pPr>
            <a:r>
              <a:rPr lang="zh-CN" altLang="en-US" dirty="0">
                <a:solidFill>
                  <a:schemeClr val="accent1">
                    <a:lumMod val="75000"/>
                  </a:schemeClr>
                </a:solidFill>
              </a:rPr>
              <a:t>位置识别</a:t>
            </a:r>
            <a:endParaRPr lang="en-US" altLang="zh-CN" dirty="0">
              <a:solidFill>
                <a:schemeClr val="accent1">
                  <a:lumMod val="75000"/>
                </a:schemeClr>
              </a:solidFill>
            </a:endParaRPr>
          </a:p>
          <a:p>
            <a:pPr marL="342900" indent="-342900">
              <a:buAutoNum type="arabicPeriod"/>
            </a:pPr>
            <a:r>
              <a:rPr lang="zh-CN" altLang="en-US" dirty="0">
                <a:solidFill>
                  <a:schemeClr val="accent1">
                    <a:lumMod val="75000"/>
                  </a:schemeClr>
                </a:solidFill>
              </a:rPr>
              <a:t>二值判断</a:t>
            </a:r>
          </a:p>
        </p:txBody>
      </p:sp>
      <p:sp>
        <p:nvSpPr>
          <p:cNvPr id="14" name="矩形: 圆角 13">
            <a:extLst>
              <a:ext uri="{FF2B5EF4-FFF2-40B4-BE49-F238E27FC236}">
                <a16:creationId xmlns:a16="http://schemas.microsoft.com/office/drawing/2014/main" id="{033D3367-9F34-409B-9F86-064CAD798D3A}"/>
              </a:ext>
            </a:extLst>
          </p:cNvPr>
          <p:cNvSpPr/>
          <p:nvPr/>
        </p:nvSpPr>
        <p:spPr>
          <a:xfrm>
            <a:off x="1221702" y="1711377"/>
            <a:ext cx="868539" cy="406184"/>
          </a:xfrm>
          <a:prstGeom prst="roundRect">
            <a:avLst>
              <a:gd name="adj" fmla="val 20159"/>
            </a:avLst>
          </a:prstGeom>
          <a:gradFill>
            <a:gsLst>
              <a:gs pos="100000">
                <a:srgbClr val="7357B2"/>
              </a:gs>
              <a:gs pos="0">
                <a:srgbClr val="F4658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ISTD</a:t>
            </a:r>
            <a:endParaRPr lang="zh-CN" altLang="en-US" sz="1600" dirty="0"/>
          </a:p>
        </p:txBody>
      </p:sp>
      <p:sp>
        <p:nvSpPr>
          <p:cNvPr id="15" name="椭圆 14">
            <a:extLst>
              <a:ext uri="{FF2B5EF4-FFF2-40B4-BE49-F238E27FC236}">
                <a16:creationId xmlns:a16="http://schemas.microsoft.com/office/drawing/2014/main" id="{FDC7FC42-BCF2-46FC-B98A-CDC0AF8740D2}"/>
              </a:ext>
            </a:extLst>
          </p:cNvPr>
          <p:cNvSpPr/>
          <p:nvPr/>
        </p:nvSpPr>
        <p:spPr>
          <a:xfrm>
            <a:off x="770450" y="1629345"/>
            <a:ext cx="564099" cy="564099"/>
          </a:xfrm>
          <a:prstGeom prst="ellipse">
            <a:avLst/>
          </a:prstGeom>
          <a:gradFill flip="none" rotWithShape="1">
            <a:gsLst>
              <a:gs pos="42000">
                <a:srgbClr val="F4658C"/>
              </a:gs>
              <a:gs pos="100000">
                <a:schemeClr val="accent1">
                  <a:lumMod val="45000"/>
                  <a:lumOff val="55000"/>
                </a:schemeClr>
              </a:gs>
              <a:gs pos="100000">
                <a:schemeClr val="accent1">
                  <a:lumMod val="45000"/>
                  <a:lumOff val="55000"/>
                </a:schemeClr>
              </a:gs>
              <a:gs pos="90000">
                <a:srgbClr val="7357B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16" name="矩形: 圆角 15">
            <a:extLst>
              <a:ext uri="{FF2B5EF4-FFF2-40B4-BE49-F238E27FC236}">
                <a16:creationId xmlns:a16="http://schemas.microsoft.com/office/drawing/2014/main" id="{27EBDCE9-0EBB-4654-AD39-CD3C608DD19A}"/>
              </a:ext>
            </a:extLst>
          </p:cNvPr>
          <p:cNvSpPr/>
          <p:nvPr/>
        </p:nvSpPr>
        <p:spPr>
          <a:xfrm>
            <a:off x="1834015" y="5372431"/>
            <a:ext cx="868539" cy="406184"/>
          </a:xfrm>
          <a:prstGeom prst="roundRect">
            <a:avLst>
              <a:gd name="adj" fmla="val 20159"/>
            </a:avLst>
          </a:prstGeom>
          <a:gradFill>
            <a:gsLst>
              <a:gs pos="0">
                <a:srgbClr val="7357B2"/>
              </a:gs>
              <a:gs pos="100000">
                <a:srgbClr val="A6B7E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CSIST</a:t>
            </a:r>
            <a:endParaRPr lang="zh-CN" altLang="en-US" sz="1600" dirty="0"/>
          </a:p>
        </p:txBody>
      </p:sp>
      <p:sp>
        <p:nvSpPr>
          <p:cNvPr id="17" name="椭圆 16">
            <a:extLst>
              <a:ext uri="{FF2B5EF4-FFF2-40B4-BE49-F238E27FC236}">
                <a16:creationId xmlns:a16="http://schemas.microsoft.com/office/drawing/2014/main" id="{E08F9A2B-E929-43A3-A6AF-B678A82E8A58}"/>
              </a:ext>
            </a:extLst>
          </p:cNvPr>
          <p:cNvSpPr/>
          <p:nvPr/>
        </p:nvSpPr>
        <p:spPr>
          <a:xfrm>
            <a:off x="2577792" y="5275570"/>
            <a:ext cx="564099" cy="564099"/>
          </a:xfrm>
          <a:prstGeom prst="ellipse">
            <a:avLst/>
          </a:prstGeom>
          <a:gradFill flip="none" rotWithShape="1">
            <a:gsLst>
              <a:gs pos="100000">
                <a:srgbClr val="7357B2"/>
              </a:gs>
              <a:gs pos="0">
                <a:schemeClr val="accent1">
                  <a:lumMod val="45000"/>
                  <a:lumOff val="5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p>
        </p:txBody>
      </p:sp>
      <p:sp>
        <p:nvSpPr>
          <p:cNvPr id="21" name="矩形: 圆角 20">
            <a:extLst>
              <a:ext uri="{FF2B5EF4-FFF2-40B4-BE49-F238E27FC236}">
                <a16:creationId xmlns:a16="http://schemas.microsoft.com/office/drawing/2014/main" id="{BDA48C98-6B26-4308-9EFE-965DDFA7179C}"/>
              </a:ext>
            </a:extLst>
          </p:cNvPr>
          <p:cNvSpPr/>
          <p:nvPr/>
        </p:nvSpPr>
        <p:spPr>
          <a:xfrm>
            <a:off x="5503731" y="5216728"/>
            <a:ext cx="1745376" cy="472172"/>
          </a:xfrm>
          <a:prstGeom prst="roundRect">
            <a:avLst>
              <a:gd name="adj" fmla="val 50000"/>
            </a:avLst>
          </a:prstGeom>
          <a:solidFill>
            <a:srgbClr val="2691D9"/>
          </a:solidFill>
          <a:ln w="44450">
            <a:gradFill flip="none" rotWithShape="1">
              <a:gsLst>
                <a:gs pos="100000">
                  <a:srgbClr val="0070C0"/>
                </a:gs>
                <a:gs pos="0">
                  <a:schemeClr val="accent5">
                    <a:lumMod val="75000"/>
                  </a:schemeClr>
                </a:gs>
                <a:gs pos="79000">
                  <a:schemeClr val="bg2"/>
                </a:gs>
                <a:gs pos="15000">
                  <a:srgbClr val="F5F4F9"/>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解混重建技术</a:t>
            </a:r>
            <a:endParaRPr lang="en-US" altLang="zh-CN" dirty="0">
              <a:solidFill>
                <a:schemeClr val="bg1"/>
              </a:solidFill>
            </a:endParaRPr>
          </a:p>
        </p:txBody>
      </p:sp>
      <p:sp>
        <p:nvSpPr>
          <p:cNvPr id="22" name="矩形: 圆角 21">
            <a:extLst>
              <a:ext uri="{FF2B5EF4-FFF2-40B4-BE49-F238E27FC236}">
                <a16:creationId xmlns:a16="http://schemas.microsoft.com/office/drawing/2014/main" id="{4B7B1A49-E060-4604-A22C-4E4A334BED9F}"/>
              </a:ext>
            </a:extLst>
          </p:cNvPr>
          <p:cNvSpPr/>
          <p:nvPr/>
        </p:nvSpPr>
        <p:spPr>
          <a:xfrm>
            <a:off x="8233365" y="5210911"/>
            <a:ext cx="1745376" cy="472172"/>
          </a:xfrm>
          <a:prstGeom prst="roundRect">
            <a:avLst>
              <a:gd name="adj" fmla="val 50000"/>
            </a:avLst>
          </a:prstGeom>
          <a:solidFill>
            <a:srgbClr val="2691D9"/>
          </a:solidFill>
          <a:ln w="44450">
            <a:gradFill flip="none" rotWithShape="1">
              <a:gsLst>
                <a:gs pos="100000">
                  <a:srgbClr val="0070C0"/>
                </a:gs>
                <a:gs pos="0">
                  <a:srgbClr val="0070C0"/>
                </a:gs>
                <a:gs pos="79000">
                  <a:schemeClr val="bg2"/>
                </a:gs>
                <a:gs pos="15000">
                  <a:srgbClr val="F5F4F9"/>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生态系统</a:t>
            </a:r>
            <a:endParaRPr lang="zh-CN" altLang="en-US" sz="1600" dirty="0">
              <a:solidFill>
                <a:schemeClr val="bg1"/>
              </a:solidFill>
            </a:endParaRPr>
          </a:p>
        </p:txBody>
      </p:sp>
      <p:sp>
        <p:nvSpPr>
          <p:cNvPr id="24" name="矩形: 圆角 23">
            <a:extLst>
              <a:ext uri="{FF2B5EF4-FFF2-40B4-BE49-F238E27FC236}">
                <a16:creationId xmlns:a16="http://schemas.microsoft.com/office/drawing/2014/main" id="{F95AAE57-BBCB-4FFF-B516-6F1383783696}"/>
              </a:ext>
            </a:extLst>
          </p:cNvPr>
          <p:cNvSpPr/>
          <p:nvPr/>
        </p:nvSpPr>
        <p:spPr>
          <a:xfrm>
            <a:off x="5079235" y="5003467"/>
            <a:ext cx="5296930" cy="934300"/>
          </a:xfrm>
          <a:prstGeom prst="roundRect">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虚尾 26">
            <a:extLst>
              <a:ext uri="{FF2B5EF4-FFF2-40B4-BE49-F238E27FC236}">
                <a16:creationId xmlns:a16="http://schemas.microsoft.com/office/drawing/2014/main" id="{E0E93E9B-B475-4402-9C47-03DCA0C7BB38}"/>
              </a:ext>
            </a:extLst>
          </p:cNvPr>
          <p:cNvSpPr/>
          <p:nvPr/>
        </p:nvSpPr>
        <p:spPr>
          <a:xfrm>
            <a:off x="3873800" y="5317958"/>
            <a:ext cx="832822" cy="365125"/>
          </a:xfrm>
          <a:prstGeom prst="stripedRightArrow">
            <a:avLst/>
          </a:prstGeom>
          <a:solidFill>
            <a:srgbClr val="F4658C"/>
          </a:solidFill>
          <a:ln w="6350">
            <a:solidFill>
              <a:srgbClr val="A6B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虚尾 27">
            <a:extLst>
              <a:ext uri="{FF2B5EF4-FFF2-40B4-BE49-F238E27FC236}">
                <a16:creationId xmlns:a16="http://schemas.microsoft.com/office/drawing/2014/main" id="{BDCEA68E-2E32-4DCE-A187-66D5BC78329D}"/>
              </a:ext>
            </a:extLst>
          </p:cNvPr>
          <p:cNvSpPr/>
          <p:nvPr/>
        </p:nvSpPr>
        <p:spPr>
          <a:xfrm rot="5400000">
            <a:off x="7496846" y="4522161"/>
            <a:ext cx="412144" cy="412973"/>
          </a:xfrm>
          <a:prstGeom prst="stripedRightArrow">
            <a:avLst/>
          </a:prstGeom>
          <a:solidFill>
            <a:srgbClr val="F4658C"/>
          </a:solidFill>
          <a:ln w="6350">
            <a:solidFill>
              <a:srgbClr val="A6B7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593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48">
            <a:extLst>
              <a:ext uri="{FF2B5EF4-FFF2-40B4-BE49-F238E27FC236}">
                <a16:creationId xmlns:a16="http://schemas.microsoft.com/office/drawing/2014/main" id="{60093E8E-0D04-4D45-8D28-D78CB7821365}"/>
              </a:ext>
            </a:extLst>
          </p:cNvPr>
          <p:cNvSpPr/>
          <p:nvPr/>
        </p:nvSpPr>
        <p:spPr>
          <a:xfrm>
            <a:off x="7533085" y="1889760"/>
            <a:ext cx="3957165" cy="2210798"/>
          </a:xfrm>
          <a:prstGeom prst="round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A57D9589-20DC-4295-8278-70E3EC12F1F1}"/>
              </a:ext>
            </a:extLst>
          </p:cNvPr>
          <p:cNvSpPr>
            <a:spLocks noGrp="1"/>
          </p:cNvSpPr>
          <p:nvPr>
            <p:ph type="title"/>
          </p:nvPr>
        </p:nvSpPr>
        <p:spPr/>
        <p:txBody>
          <a:bodyPr/>
          <a:lstStyle/>
          <a:p>
            <a:r>
              <a:rPr lang="en-US" altLang="zh-CN" dirty="0">
                <a:latin typeface="+mn-lt"/>
              </a:rPr>
              <a:t>CSIST Imaging</a:t>
            </a:r>
            <a:endParaRPr lang="zh-CN" altLang="en-US" dirty="0">
              <a:latin typeface="+mn-lt"/>
            </a:endParaRPr>
          </a:p>
        </p:txBody>
      </p:sp>
      <p:sp>
        <p:nvSpPr>
          <p:cNvPr id="3" name="内容占位符 2">
            <a:extLst>
              <a:ext uri="{FF2B5EF4-FFF2-40B4-BE49-F238E27FC236}">
                <a16:creationId xmlns:a16="http://schemas.microsoft.com/office/drawing/2014/main" id="{3E61BB64-967B-4906-BBD4-EC6C292C2A13}"/>
              </a:ext>
            </a:extLst>
          </p:cNvPr>
          <p:cNvSpPr>
            <a:spLocks noGrp="1"/>
          </p:cNvSpPr>
          <p:nvPr>
            <p:ph idx="1"/>
          </p:nvPr>
        </p:nvSpPr>
        <p:spPr/>
        <p:txBody>
          <a:bodyPr>
            <a:normAutofit/>
          </a:bodyPr>
          <a:lstStyle/>
          <a:p>
            <a:r>
              <a:rPr lang="zh-CN" altLang="en-US" sz="2600" dirty="0"/>
              <a:t>光学系统的衍射效应导致点目标的能量分布在几个相邻像素之间，这种现象通常使用</a:t>
            </a:r>
            <a:r>
              <a:rPr lang="zh-CN" altLang="en-US" sz="2600" b="1" dirty="0"/>
              <a:t>二维高斯点扩散函数 </a:t>
            </a:r>
            <a:r>
              <a:rPr lang="en-US" altLang="zh-CN" sz="2600" dirty="0"/>
              <a:t>(Point Spread Function,</a:t>
            </a:r>
            <a:r>
              <a:rPr lang="zh-CN" altLang="en-US" sz="2600" dirty="0"/>
              <a:t> </a:t>
            </a:r>
            <a:r>
              <a:rPr lang="en-US" altLang="zh-CN" sz="2600" dirty="0"/>
              <a:t>PSF) </a:t>
            </a:r>
            <a:r>
              <a:rPr lang="zh-CN" altLang="en-US" sz="2600" dirty="0"/>
              <a:t>来描述：</a:t>
            </a:r>
          </a:p>
        </p:txBody>
      </p:sp>
      <p:sp>
        <p:nvSpPr>
          <p:cNvPr id="4" name="日期占位符 3">
            <a:extLst>
              <a:ext uri="{FF2B5EF4-FFF2-40B4-BE49-F238E27FC236}">
                <a16:creationId xmlns:a16="http://schemas.microsoft.com/office/drawing/2014/main" id="{4576FFD9-B78D-4D7A-827E-85D36C2FCED1}"/>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613FDE0D-8A77-4C9F-A163-266CF4462AAC}"/>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392CB707-2F57-4DEE-AB53-A3927CCB070E}"/>
              </a:ext>
            </a:extLst>
          </p:cNvPr>
          <p:cNvSpPr>
            <a:spLocks noGrp="1"/>
          </p:cNvSpPr>
          <p:nvPr>
            <p:ph type="sldNum" sz="quarter" idx="12"/>
          </p:nvPr>
        </p:nvSpPr>
        <p:spPr/>
        <p:txBody>
          <a:bodyPr/>
          <a:lstStyle/>
          <a:p>
            <a:fld id="{B8AAA92B-FE95-4EA0-A228-252CCF87D5D4}" type="slidenum">
              <a:rPr lang="zh-CN" altLang="en-US" smtClean="0"/>
              <a:pPr/>
              <a:t>5</a:t>
            </a:fld>
            <a:endParaRPr lang="zh-CN" altLang="en-US" dirty="0"/>
          </a:p>
        </p:txBody>
      </p:sp>
      <p:grpSp>
        <p:nvGrpSpPr>
          <p:cNvPr id="8" name="组合 7">
            <a:extLst>
              <a:ext uri="{FF2B5EF4-FFF2-40B4-BE49-F238E27FC236}">
                <a16:creationId xmlns:a16="http://schemas.microsoft.com/office/drawing/2014/main" id="{D927DE1C-FE41-4AC4-9E63-50F05BD922A4}"/>
              </a:ext>
            </a:extLst>
          </p:cNvPr>
          <p:cNvGrpSpPr/>
          <p:nvPr/>
        </p:nvGrpSpPr>
        <p:grpSpPr>
          <a:xfrm>
            <a:off x="7034735" y="4284246"/>
            <a:ext cx="5087610" cy="1604373"/>
            <a:chOff x="6942563" y="3057628"/>
            <a:chExt cx="4933384" cy="1604373"/>
          </a:xfrm>
        </p:grpSpPr>
        <p:sp>
          <p:nvSpPr>
            <p:cNvPr id="9" name="矩形: 圆角 8">
              <a:extLst>
                <a:ext uri="{FF2B5EF4-FFF2-40B4-BE49-F238E27FC236}">
                  <a16:creationId xmlns:a16="http://schemas.microsoft.com/office/drawing/2014/main" id="{A68DEE88-CE53-4C24-AB73-BD60A0E82E6A}"/>
                </a:ext>
              </a:extLst>
            </p:cNvPr>
            <p:cNvSpPr/>
            <p:nvPr/>
          </p:nvSpPr>
          <p:spPr>
            <a:xfrm>
              <a:off x="6942563" y="3057628"/>
              <a:ext cx="4933384" cy="1604373"/>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4">
              <a:extLst>
                <a:ext uri="{FF2B5EF4-FFF2-40B4-BE49-F238E27FC236}">
                  <a16:creationId xmlns:a16="http://schemas.microsoft.com/office/drawing/2014/main" id="{58BE6186-901F-4E62-B51F-E93B92B79348}"/>
                </a:ext>
              </a:extLst>
            </p:cNvPr>
            <p:cNvPicPr>
              <a:picLocks noChangeAspect="1"/>
            </p:cNvPicPr>
            <p:nvPr/>
          </p:nvPicPr>
          <p:blipFill>
            <a:blip r:embed="rId4"/>
            <a:srcRect/>
            <a:stretch>
              <a:fillRect/>
            </a:stretch>
          </p:blipFill>
          <p:spPr>
            <a:xfrm>
              <a:off x="7839925" y="3237226"/>
              <a:ext cx="3991161" cy="628691"/>
            </a:xfrm>
            <a:prstGeom prst="rect">
              <a:avLst/>
            </a:prstGeom>
            <a:ln w="12700">
              <a:noFill/>
              <a:prstDash val="solid"/>
            </a:ln>
          </p:spPr>
        </p:pic>
        <p:sp>
          <p:nvSpPr>
            <p:cNvPr id="11" name="文本框 10">
              <a:extLst>
                <a:ext uri="{FF2B5EF4-FFF2-40B4-BE49-F238E27FC236}">
                  <a16:creationId xmlns:a16="http://schemas.microsoft.com/office/drawing/2014/main" id="{ED7977FA-DE8C-4C89-92A5-E3AAC43106CF}"/>
                </a:ext>
              </a:extLst>
            </p:cNvPr>
            <p:cNvSpPr txBox="1"/>
            <p:nvPr/>
          </p:nvSpPr>
          <p:spPr>
            <a:xfrm>
              <a:off x="7066409" y="3287781"/>
              <a:ext cx="1288736" cy="461665"/>
            </a:xfrm>
            <a:prstGeom prst="rect">
              <a:avLst/>
            </a:prstGeom>
            <a:noFill/>
          </p:spPr>
          <p:txBody>
            <a:bodyPr wrap="square" rtlCol="0">
              <a:spAutoFit/>
            </a:bodyPr>
            <a:lstStyle/>
            <a:p>
              <a:r>
                <a:rPr lang="en-US" altLang="zh-CN" sz="2400" dirty="0">
                  <a:cs typeface="Times New Roman" panose="02020603050405020304" pitchFamily="18" charset="0"/>
                </a:rPr>
                <a:t>PSF</a:t>
              </a:r>
              <a:r>
                <a:rPr lang="zh-CN" altLang="en-US" sz="2400" dirty="0">
                  <a:cs typeface="Times New Roman" panose="02020603050405020304" pitchFamily="18" charset="0"/>
                </a:rPr>
                <a:t>：</a:t>
              </a:r>
            </a:p>
          </p:txBody>
        </p:sp>
        <p:pic>
          <p:nvPicPr>
            <p:cNvPr id="12" name="Picture 5">
              <a:extLst>
                <a:ext uri="{FF2B5EF4-FFF2-40B4-BE49-F238E27FC236}">
                  <a16:creationId xmlns:a16="http://schemas.microsoft.com/office/drawing/2014/main" id="{D3EBF45D-0774-41B6-8352-E9A5C877B7C0}"/>
                </a:ext>
              </a:extLst>
            </p:cNvPr>
            <p:cNvPicPr>
              <a:picLocks noChangeAspect="1"/>
            </p:cNvPicPr>
            <p:nvPr/>
          </p:nvPicPr>
          <p:blipFill>
            <a:blip r:embed="rId5"/>
            <a:srcRect/>
            <a:stretch>
              <a:fillRect/>
            </a:stretch>
          </p:blipFill>
          <p:spPr>
            <a:xfrm>
              <a:off x="8119664" y="3892415"/>
              <a:ext cx="3668457" cy="686942"/>
            </a:xfrm>
            <a:prstGeom prst="rect">
              <a:avLst/>
            </a:prstGeom>
            <a:ln w="12700">
              <a:noFill/>
              <a:prstDash val="solid"/>
            </a:ln>
          </p:spPr>
        </p:pic>
        <p:sp>
          <p:nvSpPr>
            <p:cNvPr id="13" name="文本框 12">
              <a:extLst>
                <a:ext uri="{FF2B5EF4-FFF2-40B4-BE49-F238E27FC236}">
                  <a16:creationId xmlns:a16="http://schemas.microsoft.com/office/drawing/2014/main" id="{944C0CE4-BDD1-46E2-8C44-5360775A363E}"/>
                </a:ext>
              </a:extLst>
            </p:cNvPr>
            <p:cNvSpPr txBox="1"/>
            <p:nvPr/>
          </p:nvSpPr>
          <p:spPr>
            <a:xfrm>
              <a:off x="6971239" y="4064053"/>
              <a:ext cx="1383907" cy="369332"/>
            </a:xfrm>
            <a:prstGeom prst="rect">
              <a:avLst/>
            </a:prstGeom>
            <a:noFill/>
          </p:spPr>
          <p:txBody>
            <a:bodyPr wrap="square" rtlCol="0">
              <a:spAutoFit/>
            </a:bodyPr>
            <a:lstStyle/>
            <a:p>
              <a:r>
                <a:rPr lang="zh-CN" altLang="en-US" sz="1800" b="1" dirty="0">
                  <a:latin typeface="+mn-ea"/>
                  <a:cs typeface="Times New Roman" panose="02020603050405020304" pitchFamily="18" charset="0"/>
                </a:rPr>
                <a:t>像元响应：</a:t>
              </a:r>
            </a:p>
          </p:txBody>
        </p:sp>
      </p:grpSp>
      <p:grpSp>
        <p:nvGrpSpPr>
          <p:cNvPr id="14" name="组合 13">
            <a:extLst>
              <a:ext uri="{FF2B5EF4-FFF2-40B4-BE49-F238E27FC236}">
                <a16:creationId xmlns:a16="http://schemas.microsoft.com/office/drawing/2014/main" id="{AC3229B7-9613-41AB-B7A8-5A0C65542B05}"/>
              </a:ext>
            </a:extLst>
          </p:cNvPr>
          <p:cNvGrpSpPr/>
          <p:nvPr/>
        </p:nvGrpSpPr>
        <p:grpSpPr>
          <a:xfrm>
            <a:off x="224933" y="1889760"/>
            <a:ext cx="6522616" cy="3985813"/>
            <a:chOff x="46859" y="2043727"/>
            <a:chExt cx="6522616" cy="3985813"/>
          </a:xfrm>
        </p:grpSpPr>
        <p:pic>
          <p:nvPicPr>
            <p:cNvPr id="15" name="Picture 7">
              <a:extLst>
                <a:ext uri="{FF2B5EF4-FFF2-40B4-BE49-F238E27FC236}">
                  <a16:creationId xmlns:a16="http://schemas.microsoft.com/office/drawing/2014/main" id="{B58A22FF-F9C2-442C-9581-EF839113D6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59" y="3993975"/>
              <a:ext cx="2789736" cy="1450663"/>
            </a:xfrm>
            <a:prstGeom prst="rect">
              <a:avLst/>
            </a:prstGeom>
          </p:spPr>
        </p:pic>
        <p:sp>
          <p:nvSpPr>
            <p:cNvPr id="16" name="Rounded Rectangle 26">
              <a:extLst>
                <a:ext uri="{FF2B5EF4-FFF2-40B4-BE49-F238E27FC236}">
                  <a16:creationId xmlns:a16="http://schemas.microsoft.com/office/drawing/2014/main" id="{C5E24C7F-9E21-4BEC-BE61-0282B7803211}"/>
                </a:ext>
              </a:extLst>
            </p:cNvPr>
            <p:cNvSpPr/>
            <p:nvPr/>
          </p:nvSpPr>
          <p:spPr>
            <a:xfrm>
              <a:off x="188288" y="3706454"/>
              <a:ext cx="2285912" cy="1895814"/>
            </a:xfrm>
            <a:prstGeom prst="roundRect">
              <a:avLst/>
            </a:prstGeom>
            <a:noFill/>
            <a:ln w="12700">
              <a:solidFill>
                <a:srgbClr val="C55A1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a:p>
          </p:txBody>
        </p:sp>
        <p:sp>
          <p:nvSpPr>
            <p:cNvPr id="17" name="文本框 366">
              <a:extLst>
                <a:ext uri="{FF2B5EF4-FFF2-40B4-BE49-F238E27FC236}">
                  <a16:creationId xmlns:a16="http://schemas.microsoft.com/office/drawing/2014/main" id="{1CABDA56-DFAF-431F-8DF7-89047C202B1C}"/>
                </a:ext>
              </a:extLst>
            </p:cNvPr>
            <p:cNvSpPr txBox="1"/>
            <p:nvPr/>
          </p:nvSpPr>
          <p:spPr>
            <a:xfrm>
              <a:off x="267942" y="3706454"/>
              <a:ext cx="2137045"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Closely-Spaced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Targets</a:t>
              </a:r>
              <a:endParaRPr lang="zh-CN" altLang="en-US" sz="1600" dirty="0">
                <a:latin typeface="Times New Roman" panose="02020603050405020304" pitchFamily="18" charset="0"/>
                <a:cs typeface="Times New Roman" panose="02020603050405020304" pitchFamily="18" charset="0"/>
              </a:endParaRPr>
            </a:p>
          </p:txBody>
        </p:sp>
        <p:sp>
          <p:nvSpPr>
            <p:cNvPr id="18" name="文本框 366">
              <a:extLst>
                <a:ext uri="{FF2B5EF4-FFF2-40B4-BE49-F238E27FC236}">
                  <a16:creationId xmlns:a16="http://schemas.microsoft.com/office/drawing/2014/main" id="{8DCEADA0-5FE4-40C9-B46D-901B9408AD3A}"/>
                </a:ext>
              </a:extLst>
            </p:cNvPr>
            <p:cNvSpPr txBox="1"/>
            <p:nvPr/>
          </p:nvSpPr>
          <p:spPr>
            <a:xfrm>
              <a:off x="3214622" y="2252888"/>
              <a:ext cx="2358642" cy="461665"/>
            </a:xfrm>
            <a:prstGeom prst="rect">
              <a:avLst/>
            </a:prstGeom>
            <a:noFill/>
          </p:spPr>
          <p:txBody>
            <a:bodyPr wrap="square" rtlCol="0">
              <a:spAutoFit/>
            </a:bodyPr>
            <a:lstStyle/>
            <a:p>
              <a:pPr algn="ctr"/>
              <a:r>
                <a:rPr lang="en-US" altLang="zh-CN" sz="2400" b="1" dirty="0">
                  <a:solidFill>
                    <a:srgbClr val="C55A11"/>
                  </a:solidFill>
                  <a:latin typeface="Times New Roman" panose="02020603050405020304" pitchFamily="18" charset="0"/>
                  <a:cs typeface="Times New Roman" panose="02020603050405020304" pitchFamily="18" charset="0"/>
                </a:rPr>
                <a:t>CSIST</a:t>
              </a:r>
              <a:r>
                <a:rPr lang="zh-CN" altLang="en-US" sz="2400" b="1" dirty="0">
                  <a:solidFill>
                    <a:srgbClr val="C55A11"/>
                  </a:solidFill>
                  <a:latin typeface="Times New Roman" panose="02020603050405020304" pitchFamily="18" charset="0"/>
                  <a:cs typeface="Times New Roman" panose="02020603050405020304" pitchFamily="18" charset="0"/>
                </a:rPr>
                <a:t> </a:t>
              </a:r>
              <a:r>
                <a:rPr lang="en-US" altLang="zh-CN" sz="2400" b="1" dirty="0">
                  <a:solidFill>
                    <a:srgbClr val="C55A11"/>
                  </a:solidFill>
                  <a:latin typeface="Times New Roman" panose="02020603050405020304" pitchFamily="18" charset="0"/>
                  <a:cs typeface="Times New Roman" panose="02020603050405020304" pitchFamily="18" charset="0"/>
                </a:rPr>
                <a:t>Imaging</a:t>
              </a:r>
              <a:endParaRPr lang="zh-CN" altLang="en-US" sz="2400" b="1" dirty="0">
                <a:solidFill>
                  <a:srgbClr val="C55A11"/>
                </a:solidFill>
                <a:latin typeface="Times New Roman" panose="02020603050405020304" pitchFamily="18" charset="0"/>
                <a:cs typeface="Times New Roman" panose="02020603050405020304" pitchFamily="18" charset="0"/>
              </a:endParaRPr>
            </a:p>
          </p:txBody>
        </p:sp>
        <p:sp>
          <p:nvSpPr>
            <p:cNvPr id="19" name="Rounded Rectangle 2091">
              <a:extLst>
                <a:ext uri="{FF2B5EF4-FFF2-40B4-BE49-F238E27FC236}">
                  <a16:creationId xmlns:a16="http://schemas.microsoft.com/office/drawing/2014/main" id="{945527EB-781E-4259-91D0-EE41D33B3E77}"/>
                </a:ext>
              </a:extLst>
            </p:cNvPr>
            <p:cNvSpPr/>
            <p:nvPr/>
          </p:nvSpPr>
          <p:spPr>
            <a:xfrm>
              <a:off x="2809363" y="2762786"/>
              <a:ext cx="3667064" cy="3196937"/>
            </a:xfrm>
            <a:prstGeom prst="roundRect">
              <a:avLst>
                <a:gd name="adj" fmla="val 4106"/>
              </a:avLst>
            </a:prstGeom>
            <a:solidFill>
              <a:srgbClr val="FDF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dirty="0"/>
            </a:p>
          </p:txBody>
        </p:sp>
        <p:cxnSp>
          <p:nvCxnSpPr>
            <p:cNvPr id="20" name="直接连接符 19">
              <a:extLst>
                <a:ext uri="{FF2B5EF4-FFF2-40B4-BE49-F238E27FC236}">
                  <a16:creationId xmlns:a16="http://schemas.microsoft.com/office/drawing/2014/main" id="{6348102F-062E-47DB-AD5B-C504CDA67CCB}"/>
                </a:ext>
              </a:extLst>
            </p:cNvPr>
            <p:cNvCxnSpPr>
              <a:cxnSpLocks/>
            </p:cNvCxnSpPr>
            <p:nvPr/>
          </p:nvCxnSpPr>
          <p:spPr>
            <a:xfrm>
              <a:off x="3458017" y="3484247"/>
              <a:ext cx="20657" cy="2424121"/>
            </a:xfrm>
            <a:prstGeom prst="line">
              <a:avLst/>
            </a:prstGeom>
            <a:ln w="19050">
              <a:head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25C54B5-98FF-4900-BB86-980548C360F5}"/>
                </a:ext>
              </a:extLst>
            </p:cNvPr>
            <p:cNvCxnSpPr>
              <a:cxnSpLocks/>
            </p:cNvCxnSpPr>
            <p:nvPr/>
          </p:nvCxnSpPr>
          <p:spPr>
            <a:xfrm flipH="1" flipV="1">
              <a:off x="2927177" y="4333622"/>
              <a:ext cx="1189908" cy="448185"/>
            </a:xfrm>
            <a:prstGeom prst="line">
              <a:avLst/>
            </a:prstGeom>
            <a:ln w="19050">
              <a:head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579BDAE-A98F-4400-B704-F0886EFAF49F}"/>
                </a:ext>
              </a:extLst>
            </p:cNvPr>
            <p:cNvCxnSpPr>
              <a:cxnSpLocks/>
            </p:cNvCxnSpPr>
            <p:nvPr/>
          </p:nvCxnSpPr>
          <p:spPr>
            <a:xfrm flipH="1" flipV="1">
              <a:off x="4736117" y="4255500"/>
              <a:ext cx="1388016" cy="522801"/>
            </a:xfrm>
            <a:prstGeom prst="line">
              <a:avLst/>
            </a:prstGeom>
            <a:ln w="19050">
              <a:head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90E822-5EF6-48AB-8BFB-6F14A7D61219}"/>
                </a:ext>
              </a:extLst>
            </p:cNvPr>
            <p:cNvCxnSpPr>
              <a:cxnSpLocks/>
            </p:cNvCxnSpPr>
            <p:nvPr/>
          </p:nvCxnSpPr>
          <p:spPr>
            <a:xfrm>
              <a:off x="5434821" y="3612187"/>
              <a:ext cx="41683" cy="2213223"/>
            </a:xfrm>
            <a:prstGeom prst="line">
              <a:avLst/>
            </a:prstGeom>
            <a:ln w="19050">
              <a:headEnd type="triangle"/>
            </a:ln>
          </p:spPr>
          <p:style>
            <a:lnRef idx="1">
              <a:schemeClr val="accent1"/>
            </a:lnRef>
            <a:fillRef idx="0">
              <a:schemeClr val="accent1"/>
            </a:fillRef>
            <a:effectRef idx="0">
              <a:schemeClr val="accent1"/>
            </a:effectRef>
            <a:fontRef idx="minor">
              <a:schemeClr val="tx1"/>
            </a:fontRef>
          </p:style>
        </p:cxnSp>
        <p:pic>
          <p:nvPicPr>
            <p:cNvPr id="24" name="图片 25">
              <a:extLst>
                <a:ext uri="{FF2B5EF4-FFF2-40B4-BE49-F238E27FC236}">
                  <a16:creationId xmlns:a16="http://schemas.microsoft.com/office/drawing/2014/main" id="{7A4E4A56-C099-4AB8-8909-5C1558A97B42}"/>
                </a:ext>
              </a:extLst>
            </p:cNvPr>
            <p:cNvPicPr>
              <a:picLocks noChangeAspect="1"/>
            </p:cNvPicPr>
            <p:nvPr/>
          </p:nvPicPr>
          <p:blipFill>
            <a:blip r:embed="rId7"/>
            <a:stretch>
              <a:fillRect/>
            </a:stretch>
          </p:blipFill>
          <p:spPr>
            <a:xfrm>
              <a:off x="4608352" y="3726544"/>
              <a:ext cx="1681547" cy="1672374"/>
            </a:xfrm>
            <a:prstGeom prst="rect">
              <a:avLst/>
            </a:prstGeom>
            <a:scene3d>
              <a:camera prst="orthographicFront">
                <a:rot lat="1195242" lon="3019146" rev="109016"/>
              </a:camera>
              <a:lightRig rig="threePt" dir="t"/>
            </a:scene3d>
          </p:spPr>
        </p:pic>
        <p:grpSp>
          <p:nvGrpSpPr>
            <p:cNvPr id="25" name="Group 30">
              <a:extLst>
                <a:ext uri="{FF2B5EF4-FFF2-40B4-BE49-F238E27FC236}">
                  <a16:creationId xmlns:a16="http://schemas.microsoft.com/office/drawing/2014/main" id="{4E87ACF1-24CB-4195-962B-46F8166B2B8F}"/>
                </a:ext>
              </a:extLst>
            </p:cNvPr>
            <p:cNvGrpSpPr/>
            <p:nvPr/>
          </p:nvGrpSpPr>
          <p:grpSpPr>
            <a:xfrm>
              <a:off x="3084929" y="2819386"/>
              <a:ext cx="3218028" cy="3088982"/>
              <a:chOff x="11322837" y="1055951"/>
              <a:chExt cx="2955176" cy="2461230"/>
            </a:xfrm>
          </p:grpSpPr>
          <p:sp>
            <p:nvSpPr>
              <p:cNvPr id="44" name="椭圆 2">
                <a:extLst>
                  <a:ext uri="{FF2B5EF4-FFF2-40B4-BE49-F238E27FC236}">
                    <a16:creationId xmlns:a16="http://schemas.microsoft.com/office/drawing/2014/main" id="{FDB7D43F-C3CB-4490-99B6-F72C0182EC54}"/>
                  </a:ext>
                </a:extLst>
              </p:cNvPr>
              <p:cNvSpPr/>
              <p:nvPr/>
            </p:nvSpPr>
            <p:spPr>
              <a:xfrm>
                <a:off x="11549255" y="1835370"/>
                <a:ext cx="258935" cy="1187984"/>
              </a:xfrm>
              <a:prstGeom prst="ellipse">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marL="0" algn="ctr" defTabSz="914400" rtl="0"/>
                <a:endParaRPr lang="zh-CN" altLang="en-US"/>
              </a:p>
            </p:txBody>
          </p:sp>
          <p:sp>
            <p:nvSpPr>
              <p:cNvPr id="45" name="Rounded Rectangle 10">
                <a:extLst>
                  <a:ext uri="{FF2B5EF4-FFF2-40B4-BE49-F238E27FC236}">
                    <a16:creationId xmlns:a16="http://schemas.microsoft.com/office/drawing/2014/main" id="{6CCF3728-3FD6-489F-B595-B812DF74D783}"/>
                  </a:ext>
                </a:extLst>
              </p:cNvPr>
              <p:cNvSpPr/>
              <p:nvPr/>
            </p:nvSpPr>
            <p:spPr>
              <a:xfrm>
                <a:off x="12748385" y="1055951"/>
                <a:ext cx="1529628" cy="2461230"/>
              </a:xfrm>
              <a:prstGeom prst="roundRect">
                <a:avLst/>
              </a:prstGeom>
              <a:noFill/>
              <a:ln w="12700">
                <a:solidFill>
                  <a:srgbClr val="C55A1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a:p>
            </p:txBody>
          </p:sp>
          <p:sp>
            <p:nvSpPr>
              <p:cNvPr id="46" name="文本框 366">
                <a:extLst>
                  <a:ext uri="{FF2B5EF4-FFF2-40B4-BE49-F238E27FC236}">
                    <a16:creationId xmlns:a16="http://schemas.microsoft.com/office/drawing/2014/main" id="{1F4AD586-49EC-43BB-8D83-276C7AEBC3D1}"/>
                  </a:ext>
                </a:extLst>
              </p:cNvPr>
              <p:cNvSpPr txBox="1"/>
              <p:nvPr/>
            </p:nvSpPr>
            <p:spPr>
              <a:xfrm>
                <a:off x="11322837" y="3094825"/>
                <a:ext cx="750789"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Lens</a:t>
                </a:r>
                <a:endParaRPr lang="zh-CN" altLang="en-US" sz="1400" dirty="0">
                  <a:latin typeface="Times New Roman" panose="02020603050405020304" pitchFamily="18" charset="0"/>
                  <a:cs typeface="Times New Roman" panose="02020603050405020304" pitchFamily="18" charset="0"/>
                </a:endParaRPr>
              </a:p>
            </p:txBody>
          </p:sp>
          <p:sp>
            <p:nvSpPr>
              <p:cNvPr id="47" name="文本框 366">
                <a:extLst>
                  <a:ext uri="{FF2B5EF4-FFF2-40B4-BE49-F238E27FC236}">
                    <a16:creationId xmlns:a16="http://schemas.microsoft.com/office/drawing/2014/main" id="{06342F20-1789-404B-A188-DB1C56018F28}"/>
                  </a:ext>
                </a:extLst>
              </p:cNvPr>
              <p:cNvSpPr txBox="1"/>
              <p:nvPr/>
            </p:nvSpPr>
            <p:spPr>
              <a:xfrm>
                <a:off x="12661203" y="1065962"/>
                <a:ext cx="1368152" cy="269752"/>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Focal</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Plane</a:t>
                </a:r>
                <a:endParaRPr lang="zh-CN" altLang="en-US" sz="1600" dirty="0">
                  <a:latin typeface="Times New Roman" panose="02020603050405020304" pitchFamily="18" charset="0"/>
                  <a:cs typeface="Times New Roman" panose="02020603050405020304" pitchFamily="18" charset="0"/>
                </a:endParaRPr>
              </a:p>
            </p:txBody>
          </p:sp>
        </p:grpSp>
        <p:sp>
          <p:nvSpPr>
            <p:cNvPr id="26" name="文本框 366">
              <a:extLst>
                <a:ext uri="{FF2B5EF4-FFF2-40B4-BE49-F238E27FC236}">
                  <a16:creationId xmlns:a16="http://schemas.microsoft.com/office/drawing/2014/main" id="{2DB1D835-4412-4FD6-88C3-F5C24F508014}"/>
                </a:ext>
              </a:extLst>
            </p:cNvPr>
            <p:cNvSpPr txBox="1"/>
            <p:nvPr/>
          </p:nvSpPr>
          <p:spPr>
            <a:xfrm>
              <a:off x="2783331" y="2936577"/>
              <a:ext cx="1773704"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Photoelectric</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Load</a:t>
              </a:r>
              <a:endParaRPr lang="zh-CN" altLang="en-US" sz="1600" dirty="0">
                <a:latin typeface="Times New Roman" panose="02020603050405020304" pitchFamily="18" charset="0"/>
                <a:cs typeface="Times New Roman" panose="02020603050405020304" pitchFamily="18" charset="0"/>
              </a:endParaRPr>
            </a:p>
          </p:txBody>
        </p:sp>
        <p:pic>
          <p:nvPicPr>
            <p:cNvPr id="27" name="Picture 2" descr="光电吊舱解决方案及成功案例">
              <a:extLst>
                <a:ext uri="{FF2B5EF4-FFF2-40B4-BE49-F238E27FC236}">
                  <a16:creationId xmlns:a16="http://schemas.microsoft.com/office/drawing/2014/main" id="{D488A26F-CDB9-4AB8-8DA8-00716AA98B88}"/>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47084" y="2109035"/>
              <a:ext cx="1471858" cy="125483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81">
              <a:extLst>
                <a:ext uri="{FF2B5EF4-FFF2-40B4-BE49-F238E27FC236}">
                  <a16:creationId xmlns:a16="http://schemas.microsoft.com/office/drawing/2014/main" id="{534317C4-F754-4D35-8EBE-24F92D939BE5}"/>
                </a:ext>
              </a:extLst>
            </p:cNvPr>
            <p:cNvCxnSpPr>
              <a:cxnSpLocks/>
              <a:stCxn id="44" idx="2"/>
              <a:endCxn id="44" idx="6"/>
            </p:cNvCxnSpPr>
            <p:nvPr/>
          </p:nvCxnSpPr>
          <p:spPr>
            <a:xfrm>
              <a:off x="3331485" y="4543095"/>
              <a:ext cx="281966" cy="0"/>
            </a:xfrm>
            <a:prstGeom prst="straightConnector1">
              <a:avLst/>
            </a:prstGeom>
            <a:ln w="25400">
              <a:prstDash val="sysDash"/>
              <a:tailEnd type="none"/>
            </a:ln>
          </p:spPr>
          <p:style>
            <a:lnRef idx="1">
              <a:schemeClr val="accent1"/>
            </a:lnRef>
            <a:fillRef idx="0">
              <a:schemeClr val="accent1"/>
            </a:fillRef>
            <a:effectRef idx="0">
              <a:schemeClr val="accent1"/>
            </a:effectRef>
            <a:fontRef idx="minor">
              <a:schemeClr val="tx1"/>
            </a:fontRef>
          </p:style>
        </p:cxnSp>
        <p:sp>
          <p:nvSpPr>
            <p:cNvPr id="29" name="文本框 366">
              <a:extLst>
                <a:ext uri="{FF2B5EF4-FFF2-40B4-BE49-F238E27FC236}">
                  <a16:creationId xmlns:a16="http://schemas.microsoft.com/office/drawing/2014/main" id="{96280652-E1DA-4201-AE22-41F30986CF50}"/>
                </a:ext>
              </a:extLst>
            </p:cNvPr>
            <p:cNvSpPr txBox="1"/>
            <p:nvPr/>
          </p:nvSpPr>
          <p:spPr>
            <a:xfrm>
              <a:off x="4500270" y="3105854"/>
              <a:ext cx="1773704"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Infrared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Sensor</a:t>
              </a:r>
              <a:endParaRPr lang="zh-CN" altLang="en-US" sz="1600" dirty="0">
                <a:latin typeface="Times New Roman" panose="02020603050405020304" pitchFamily="18" charset="0"/>
                <a:cs typeface="Times New Roman" panose="02020603050405020304" pitchFamily="18" charset="0"/>
              </a:endParaRPr>
            </a:p>
          </p:txBody>
        </p:sp>
        <p:pic>
          <p:nvPicPr>
            <p:cNvPr id="30" name="Picture 2075">
              <a:extLst>
                <a:ext uri="{FF2B5EF4-FFF2-40B4-BE49-F238E27FC236}">
                  <a16:creationId xmlns:a16="http://schemas.microsoft.com/office/drawing/2014/main" id="{5EC0A4AE-C111-4DAA-AE09-31168A3AFCC8}"/>
                </a:ext>
              </a:extLst>
            </p:cNvPr>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040714">
              <a:off x="2288839" y="2735483"/>
              <a:ext cx="561576" cy="271926"/>
            </a:xfrm>
            <a:prstGeom prst="rect">
              <a:avLst/>
            </a:prstGeom>
          </p:spPr>
        </p:pic>
        <p:cxnSp>
          <p:nvCxnSpPr>
            <p:cNvPr id="31" name="直接箭头连接符 30">
              <a:extLst>
                <a:ext uri="{FF2B5EF4-FFF2-40B4-BE49-F238E27FC236}">
                  <a16:creationId xmlns:a16="http://schemas.microsoft.com/office/drawing/2014/main" id="{902ED626-7872-4E71-8A6B-3CAA1AA87C83}"/>
                </a:ext>
              </a:extLst>
            </p:cNvPr>
            <p:cNvCxnSpPr>
              <a:cxnSpLocks/>
              <a:stCxn id="44" idx="6"/>
            </p:cNvCxnSpPr>
            <p:nvPr/>
          </p:nvCxnSpPr>
          <p:spPr>
            <a:xfrm flipV="1">
              <a:off x="3613452" y="4535910"/>
              <a:ext cx="1790889" cy="7185"/>
            </a:xfrm>
            <a:prstGeom prst="straightConnector1">
              <a:avLst/>
            </a:prstGeom>
            <a:ln w="19050">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FCC683D-C1C7-41A7-A6DD-EC88DDCB8BC2}"/>
                </a:ext>
              </a:extLst>
            </p:cNvPr>
            <p:cNvCxnSpPr>
              <a:cxnSpLocks/>
            </p:cNvCxnSpPr>
            <p:nvPr/>
          </p:nvCxnSpPr>
          <p:spPr>
            <a:xfrm>
              <a:off x="5421884" y="4521462"/>
              <a:ext cx="482915" cy="0"/>
            </a:xfrm>
            <a:prstGeom prst="straightConnector1">
              <a:avLst/>
            </a:prstGeom>
            <a:ln w="19050">
              <a:prstDash val="sysDash"/>
              <a:tailEnd type="non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2C75152-1140-4DD2-A4B7-7E464464AC8D}"/>
                </a:ext>
              </a:extLst>
            </p:cNvPr>
            <p:cNvCxnSpPr>
              <a:cxnSpLocks/>
            </p:cNvCxnSpPr>
            <p:nvPr/>
          </p:nvCxnSpPr>
          <p:spPr>
            <a:xfrm>
              <a:off x="5904707" y="4521462"/>
              <a:ext cx="295378" cy="0"/>
            </a:xfrm>
            <a:prstGeom prst="straightConnector1">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AD151B5-FE8F-458C-A01F-440024578D0D}"/>
                </a:ext>
              </a:extLst>
            </p:cNvPr>
            <p:cNvCxnSpPr>
              <a:cxnSpLocks/>
              <a:stCxn id="24" idx="0"/>
            </p:cNvCxnSpPr>
            <p:nvPr/>
          </p:nvCxnSpPr>
          <p:spPr>
            <a:xfrm>
              <a:off x="5449126" y="3726544"/>
              <a:ext cx="19683" cy="1672374"/>
            </a:xfrm>
            <a:prstGeom prst="line">
              <a:avLst/>
            </a:prstGeom>
            <a:ln w="19050">
              <a:prstDash val="sysDash"/>
              <a:headEnd type="none"/>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617B74D-8C5A-4EE5-AD21-F843255B14E5}"/>
                </a:ext>
              </a:extLst>
            </p:cNvPr>
            <p:cNvCxnSpPr>
              <a:cxnSpLocks/>
            </p:cNvCxnSpPr>
            <p:nvPr/>
          </p:nvCxnSpPr>
          <p:spPr>
            <a:xfrm>
              <a:off x="3455522" y="3834303"/>
              <a:ext cx="12823" cy="1504811"/>
            </a:xfrm>
            <a:prstGeom prst="line">
              <a:avLst/>
            </a:prstGeom>
            <a:ln w="19050">
              <a:prstDash val="sysDash"/>
              <a:headEnd type="none"/>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DF68648-2B5B-4AF5-8B21-CBB5D456A84D}"/>
                </a:ext>
              </a:extLst>
            </p:cNvPr>
            <p:cNvCxnSpPr>
              <a:cxnSpLocks/>
            </p:cNvCxnSpPr>
            <p:nvPr/>
          </p:nvCxnSpPr>
          <p:spPr>
            <a:xfrm flipH="1" flipV="1">
              <a:off x="4918597" y="4330392"/>
              <a:ext cx="971489" cy="365915"/>
            </a:xfrm>
            <a:prstGeom prst="line">
              <a:avLst/>
            </a:prstGeom>
            <a:ln w="19050">
              <a:prstDash val="sysDash"/>
              <a:headEnd type="non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051CAB9-767A-4031-B24A-D9CBFA750A0F}"/>
                </a:ext>
              </a:extLst>
            </p:cNvPr>
            <p:cNvCxnSpPr>
              <a:cxnSpLocks/>
            </p:cNvCxnSpPr>
            <p:nvPr/>
          </p:nvCxnSpPr>
          <p:spPr>
            <a:xfrm flipH="1" flipV="1">
              <a:off x="3341006" y="4489679"/>
              <a:ext cx="290021" cy="109237"/>
            </a:xfrm>
            <a:prstGeom prst="line">
              <a:avLst/>
            </a:prstGeom>
            <a:ln w="19050">
              <a:prstDash val="sysDash"/>
              <a:headEnd type="non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6AFEF19C-8E23-4987-AE66-8D646AB0A818}"/>
                </a:ext>
              </a:extLst>
            </p:cNvPr>
            <p:cNvCxnSpPr>
              <a:cxnSpLocks/>
            </p:cNvCxnSpPr>
            <p:nvPr/>
          </p:nvCxnSpPr>
          <p:spPr>
            <a:xfrm>
              <a:off x="2836595" y="4538488"/>
              <a:ext cx="474072" cy="0"/>
            </a:xfrm>
            <a:prstGeom prst="straightConnector1">
              <a:avLst/>
            </a:prstGeom>
            <a:ln w="19050">
              <a:prstDash val="solid"/>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3102B20-E212-489A-8D7B-A81F7CFE8803}"/>
                </a:ext>
              </a:extLst>
            </p:cNvPr>
            <p:cNvCxnSpPr>
              <a:cxnSpLocks/>
              <a:endCxn id="44" idx="2"/>
            </p:cNvCxnSpPr>
            <p:nvPr/>
          </p:nvCxnSpPr>
          <p:spPr>
            <a:xfrm>
              <a:off x="2608978" y="4433878"/>
              <a:ext cx="722507" cy="1092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1897DB9-F2BF-41B3-B530-A2BC554AF5A7}"/>
                </a:ext>
              </a:extLst>
            </p:cNvPr>
            <p:cNvCxnSpPr>
              <a:cxnSpLocks/>
              <a:stCxn id="44" idx="6"/>
            </p:cNvCxnSpPr>
            <p:nvPr/>
          </p:nvCxnSpPr>
          <p:spPr>
            <a:xfrm>
              <a:off x="3613452" y="4543095"/>
              <a:ext cx="1720521" cy="85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箭头连接符 81">
              <a:extLst>
                <a:ext uri="{FF2B5EF4-FFF2-40B4-BE49-F238E27FC236}">
                  <a16:creationId xmlns:a16="http://schemas.microsoft.com/office/drawing/2014/main" id="{78AA2FBF-1204-4F9F-988C-2737AE981D33}"/>
                </a:ext>
              </a:extLst>
            </p:cNvPr>
            <p:cNvCxnSpPr>
              <a:cxnSpLocks/>
            </p:cNvCxnSpPr>
            <p:nvPr/>
          </p:nvCxnSpPr>
          <p:spPr>
            <a:xfrm flipV="1">
              <a:off x="461547" y="3151546"/>
              <a:ext cx="1454765" cy="554908"/>
            </a:xfrm>
            <a:prstGeom prst="straightConnector1">
              <a:avLst/>
            </a:prstGeom>
            <a:ln w="15875">
              <a:solidFill>
                <a:srgbClr val="C65A0E">
                  <a:alpha val="75000"/>
                </a:srgb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81">
              <a:extLst>
                <a:ext uri="{FF2B5EF4-FFF2-40B4-BE49-F238E27FC236}">
                  <a16:creationId xmlns:a16="http://schemas.microsoft.com/office/drawing/2014/main" id="{1942E96E-8929-49C1-BE67-E0045FC06787}"/>
                </a:ext>
              </a:extLst>
            </p:cNvPr>
            <p:cNvCxnSpPr>
              <a:cxnSpLocks/>
            </p:cNvCxnSpPr>
            <p:nvPr/>
          </p:nvCxnSpPr>
          <p:spPr>
            <a:xfrm flipH="1" flipV="1">
              <a:off x="1968345" y="3151547"/>
              <a:ext cx="354613" cy="563501"/>
            </a:xfrm>
            <a:prstGeom prst="straightConnector1">
              <a:avLst/>
            </a:prstGeom>
            <a:ln w="15875">
              <a:solidFill>
                <a:srgbClr val="C65A0E">
                  <a:alpha val="75000"/>
                </a:srgb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3" name="AutoShape 2">
              <a:extLst>
                <a:ext uri="{FF2B5EF4-FFF2-40B4-BE49-F238E27FC236}">
                  <a16:creationId xmlns:a16="http://schemas.microsoft.com/office/drawing/2014/main" id="{E4E95CAE-CEEC-46BB-A370-99F0B01FEA8E}"/>
                </a:ext>
              </a:extLst>
            </p:cNvPr>
            <p:cNvSpPr/>
            <p:nvPr/>
          </p:nvSpPr>
          <p:spPr>
            <a:xfrm>
              <a:off x="95999" y="2043727"/>
              <a:ext cx="6473476" cy="3985813"/>
            </a:xfrm>
            <a:prstGeom prst="roundRect">
              <a:avLst>
                <a:gd name="adj" fmla="val 8610"/>
              </a:avLst>
            </a:prstGeom>
            <a:noFill/>
            <a:ln w="25400" cap="flat" cmpd="sng">
              <a:solidFill>
                <a:srgbClr val="2E75B6">
                  <a:alpha val="100000"/>
                </a:srgbClr>
              </a:solidFill>
              <a:prstDash val="dash"/>
              <a:round/>
            </a:ln>
          </p:spPr>
          <p:txBody>
            <a:bodyPr lIns="63500" tIns="63500" rIns="63500" bIns="63500" rtlCol="0" anchor="ctr"/>
            <a:lstStyle/>
            <a:p>
              <a:pPr algn="ctr">
                <a:defRPr/>
              </a:pPr>
              <a:endParaRPr/>
            </a:p>
          </p:txBody>
        </p:sp>
      </p:grpSp>
      <p:pic>
        <p:nvPicPr>
          <p:cNvPr id="48" name="图片 47">
            <a:extLst>
              <a:ext uri="{FF2B5EF4-FFF2-40B4-BE49-F238E27FC236}">
                <a16:creationId xmlns:a16="http://schemas.microsoft.com/office/drawing/2014/main" id="{67D32B8F-2D34-4453-8B8E-49BC49CC0A7D}"/>
              </a:ext>
            </a:extLst>
          </p:cNvPr>
          <p:cNvPicPr>
            <a:picLocks noChangeAspect="1"/>
          </p:cNvPicPr>
          <p:nvPr/>
        </p:nvPicPr>
        <p:blipFill rotWithShape="1">
          <a:blip r:embed="rId11"/>
          <a:srcRect t="6578" b="2359"/>
          <a:stretch/>
        </p:blipFill>
        <p:spPr>
          <a:xfrm>
            <a:off x="7864822" y="1957639"/>
            <a:ext cx="3400753" cy="2079879"/>
          </a:xfrm>
          <a:prstGeom prst="rect">
            <a:avLst/>
          </a:prstGeom>
        </p:spPr>
      </p:pic>
      <p:sp>
        <p:nvSpPr>
          <p:cNvPr id="50" name="矩形 49">
            <a:extLst>
              <a:ext uri="{FF2B5EF4-FFF2-40B4-BE49-F238E27FC236}">
                <a16:creationId xmlns:a16="http://schemas.microsoft.com/office/drawing/2014/main" id="{77BC9CDC-2B76-47FB-A388-DD8AFDA75183}"/>
              </a:ext>
            </a:extLst>
          </p:cNvPr>
          <p:cNvSpPr/>
          <p:nvPr/>
        </p:nvSpPr>
        <p:spPr>
          <a:xfrm>
            <a:off x="2557561" y="4100558"/>
            <a:ext cx="269398" cy="281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7629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圆角 35">
            <a:extLst>
              <a:ext uri="{FF2B5EF4-FFF2-40B4-BE49-F238E27FC236}">
                <a16:creationId xmlns:a16="http://schemas.microsoft.com/office/drawing/2014/main" id="{23185BD6-1316-4254-B260-B2E81100D0E7}"/>
              </a:ext>
            </a:extLst>
          </p:cNvPr>
          <p:cNvSpPr/>
          <p:nvPr/>
        </p:nvSpPr>
        <p:spPr>
          <a:xfrm>
            <a:off x="7420231" y="1638300"/>
            <a:ext cx="4683740" cy="4518242"/>
          </a:xfrm>
          <a:prstGeom prst="roundRect">
            <a:avLst>
              <a:gd name="adj" fmla="val 7063"/>
            </a:avLst>
          </a:prstGeom>
          <a:solidFill>
            <a:srgbClr val="F5F4F9"/>
          </a:solidFill>
          <a:ln>
            <a:solidFill>
              <a:srgbClr val="F5F4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71B2EB53-8913-46C3-95AB-538EBEC6B40A}"/>
              </a:ext>
            </a:extLst>
          </p:cNvPr>
          <p:cNvSpPr>
            <a:spLocks noGrp="1"/>
          </p:cNvSpPr>
          <p:nvPr>
            <p:ph type="title"/>
          </p:nvPr>
        </p:nvSpPr>
        <p:spPr/>
        <p:txBody>
          <a:bodyPr/>
          <a:lstStyle/>
          <a:p>
            <a:r>
              <a:rPr lang="en-US" altLang="zh-CN" dirty="0">
                <a:latin typeface="+mn-lt"/>
              </a:rPr>
              <a:t>CSIST Imaging</a:t>
            </a:r>
            <a:endParaRPr lang="zh-CN" altLang="en-US" dirty="0">
              <a:latin typeface="+mn-lt"/>
            </a:endParaRPr>
          </a:p>
        </p:txBody>
      </p:sp>
      <p:sp>
        <p:nvSpPr>
          <p:cNvPr id="3" name="内容占位符 2">
            <a:extLst>
              <a:ext uri="{FF2B5EF4-FFF2-40B4-BE49-F238E27FC236}">
                <a16:creationId xmlns:a16="http://schemas.microsoft.com/office/drawing/2014/main" id="{E2A99666-54EA-4D76-8049-9070D4D4F29D}"/>
              </a:ext>
            </a:extLst>
          </p:cNvPr>
          <p:cNvSpPr>
            <a:spLocks noGrp="1"/>
          </p:cNvSpPr>
          <p:nvPr>
            <p:ph idx="1"/>
          </p:nvPr>
        </p:nvSpPr>
        <p:spPr/>
        <p:txBody>
          <a:bodyPr/>
          <a:lstStyle/>
          <a:p>
            <a:r>
              <a:rPr lang="zh-CN" altLang="en-US" sz="2400" dirty="0"/>
              <a:t>当多个目标在近距离存在时，探测器接收到的能量响应是各 </a:t>
            </a:r>
            <a:r>
              <a:rPr lang="en-US" altLang="zh-CN" sz="2400" dirty="0"/>
              <a:t>PSF </a:t>
            </a:r>
            <a:r>
              <a:rPr lang="zh-CN" altLang="en-US" sz="2400" dirty="0"/>
              <a:t>的线性叠加。这一叠加原理是空间邻近目标解混过程的基础，其中叠加响应必须被分解为单个目标。</a:t>
            </a:r>
          </a:p>
          <a:p>
            <a:endParaRPr lang="zh-CN" altLang="en-US" dirty="0"/>
          </a:p>
        </p:txBody>
      </p:sp>
      <p:sp>
        <p:nvSpPr>
          <p:cNvPr id="4" name="日期占位符 3">
            <a:extLst>
              <a:ext uri="{FF2B5EF4-FFF2-40B4-BE49-F238E27FC236}">
                <a16:creationId xmlns:a16="http://schemas.microsoft.com/office/drawing/2014/main" id="{00768784-9E5D-44BD-BF43-784DB96D0592}"/>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88506FC8-1221-4853-9699-A0FA5EDE8C8D}"/>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EA8A9A8C-0BD3-4B00-AE4D-104D562D47C3}"/>
              </a:ext>
            </a:extLst>
          </p:cNvPr>
          <p:cNvSpPr>
            <a:spLocks noGrp="1"/>
          </p:cNvSpPr>
          <p:nvPr>
            <p:ph type="sldNum" sz="quarter" idx="12"/>
          </p:nvPr>
        </p:nvSpPr>
        <p:spPr/>
        <p:txBody>
          <a:bodyPr/>
          <a:lstStyle/>
          <a:p>
            <a:fld id="{B8AAA92B-FE95-4EA0-A228-252CCF87D5D4}" type="slidenum">
              <a:rPr lang="zh-CN" altLang="en-US" smtClean="0"/>
              <a:pPr/>
              <a:t>6</a:t>
            </a:fld>
            <a:endParaRPr lang="zh-CN" altLang="en-US" dirty="0"/>
          </a:p>
        </p:txBody>
      </p:sp>
      <p:sp>
        <p:nvSpPr>
          <p:cNvPr id="8" name="Rounded Rectangle 111">
            <a:extLst>
              <a:ext uri="{FF2B5EF4-FFF2-40B4-BE49-F238E27FC236}">
                <a16:creationId xmlns:a16="http://schemas.microsoft.com/office/drawing/2014/main" id="{1BD5FC2C-0830-49B9-8289-8113C6DB0237}"/>
              </a:ext>
            </a:extLst>
          </p:cNvPr>
          <p:cNvSpPr/>
          <p:nvPr/>
        </p:nvSpPr>
        <p:spPr>
          <a:xfrm>
            <a:off x="5054537" y="1638301"/>
            <a:ext cx="2171768" cy="4526982"/>
          </a:xfrm>
          <a:prstGeom prst="roundRect">
            <a:avLst/>
          </a:prstGeom>
          <a:solidFill>
            <a:srgbClr val="92A96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dirty="0"/>
          </a:p>
        </p:txBody>
      </p:sp>
      <p:sp>
        <p:nvSpPr>
          <p:cNvPr id="9" name="Rounded Rectangle 26">
            <a:extLst>
              <a:ext uri="{FF2B5EF4-FFF2-40B4-BE49-F238E27FC236}">
                <a16:creationId xmlns:a16="http://schemas.microsoft.com/office/drawing/2014/main" id="{20F88EDD-FD8A-4DD4-8A6A-FD6B6CCA9A65}"/>
              </a:ext>
            </a:extLst>
          </p:cNvPr>
          <p:cNvSpPr/>
          <p:nvPr/>
        </p:nvSpPr>
        <p:spPr>
          <a:xfrm>
            <a:off x="2414421" y="1906060"/>
            <a:ext cx="2631590" cy="4069068"/>
          </a:xfrm>
          <a:prstGeom prst="roundRect">
            <a:avLst/>
          </a:prstGeom>
          <a:solidFill>
            <a:srgbClr val="A8C4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dirty="0"/>
          </a:p>
        </p:txBody>
      </p:sp>
      <p:sp>
        <p:nvSpPr>
          <p:cNvPr id="10" name="Rounded Rectangle 25">
            <a:extLst>
              <a:ext uri="{FF2B5EF4-FFF2-40B4-BE49-F238E27FC236}">
                <a16:creationId xmlns:a16="http://schemas.microsoft.com/office/drawing/2014/main" id="{B1EECC7A-0142-4F7D-A2CC-2B67371FCF7F}"/>
              </a:ext>
            </a:extLst>
          </p:cNvPr>
          <p:cNvSpPr/>
          <p:nvPr/>
        </p:nvSpPr>
        <p:spPr>
          <a:xfrm>
            <a:off x="283920" y="1638300"/>
            <a:ext cx="2130500" cy="4559791"/>
          </a:xfrm>
          <a:prstGeom prst="roundRect">
            <a:avLst/>
          </a:prstGeom>
          <a:solidFill>
            <a:srgbClr val="FDF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CN" dirty="0"/>
          </a:p>
        </p:txBody>
      </p:sp>
      <p:sp>
        <p:nvSpPr>
          <p:cNvPr id="11" name="文本框 30">
            <a:extLst>
              <a:ext uri="{FF2B5EF4-FFF2-40B4-BE49-F238E27FC236}">
                <a16:creationId xmlns:a16="http://schemas.microsoft.com/office/drawing/2014/main" id="{492CF81F-2C86-4D5F-BC7A-F2B72333C0BB}"/>
              </a:ext>
            </a:extLst>
          </p:cNvPr>
          <p:cNvSpPr txBox="1"/>
          <p:nvPr/>
        </p:nvSpPr>
        <p:spPr>
          <a:xfrm>
            <a:off x="5480835" y="5815078"/>
            <a:ext cx="1447832" cy="369332"/>
          </a:xfrm>
          <a:prstGeom prst="rect">
            <a:avLst/>
          </a:prstGeom>
          <a:noFill/>
        </p:spPr>
        <p:txBody>
          <a:bodyPr wrap="none" rtlCol="0">
            <a:spAutoFit/>
          </a:bodyPr>
          <a:lstStyle/>
          <a:p>
            <a:r>
              <a:rPr lang="en-US" altLang="zh-CN" dirty="0">
                <a:solidFill>
                  <a:srgbClr val="385723"/>
                </a:solidFill>
                <a:latin typeface="Times New Roman" panose="02020603050405020304" pitchFamily="18" charset="0"/>
                <a:cs typeface="Times New Roman" panose="02020603050405020304" pitchFamily="18" charset="0"/>
              </a:rPr>
              <a:t>PSF Function</a:t>
            </a:r>
            <a:endParaRPr lang="zh-CN" altLang="en-US" dirty="0">
              <a:solidFill>
                <a:srgbClr val="385723"/>
              </a:solidFill>
              <a:latin typeface="Times New Roman" panose="02020603050405020304" pitchFamily="18" charset="0"/>
              <a:cs typeface="Times New Roman" panose="02020603050405020304" pitchFamily="18" charset="0"/>
            </a:endParaRPr>
          </a:p>
        </p:txBody>
      </p:sp>
      <p:sp>
        <p:nvSpPr>
          <p:cNvPr id="12" name="文本框 33">
            <a:extLst>
              <a:ext uri="{FF2B5EF4-FFF2-40B4-BE49-F238E27FC236}">
                <a16:creationId xmlns:a16="http://schemas.microsoft.com/office/drawing/2014/main" id="{629A2E87-46C7-4F46-AAC0-44A0B2074A49}"/>
              </a:ext>
            </a:extLst>
          </p:cNvPr>
          <p:cNvSpPr txBox="1"/>
          <p:nvPr/>
        </p:nvSpPr>
        <p:spPr>
          <a:xfrm>
            <a:off x="5275651" y="1590068"/>
            <a:ext cx="1858201" cy="369332"/>
          </a:xfrm>
          <a:prstGeom prst="rect">
            <a:avLst/>
          </a:prstGeom>
          <a:noFill/>
        </p:spPr>
        <p:txBody>
          <a:bodyPr wrap="none" rtlCol="0">
            <a:spAutoFit/>
          </a:bodyPr>
          <a:lstStyle/>
          <a:p>
            <a:r>
              <a:rPr lang="en-US" altLang="zh-CN" dirty="0">
                <a:solidFill>
                  <a:srgbClr val="385723"/>
                </a:solidFill>
                <a:latin typeface="Times New Roman" panose="02020603050405020304" pitchFamily="18" charset="0"/>
                <a:cs typeface="Times New Roman" panose="02020603050405020304" pitchFamily="18" charset="0"/>
              </a:rPr>
              <a:t>Stacked Response</a:t>
            </a:r>
            <a:endParaRPr lang="zh-CN" altLang="en-US" dirty="0">
              <a:solidFill>
                <a:srgbClr val="385723"/>
              </a:solidFill>
              <a:latin typeface="Times New Roman" panose="02020603050405020304" pitchFamily="18" charset="0"/>
              <a:cs typeface="Times New Roman" panose="02020603050405020304" pitchFamily="18" charset="0"/>
            </a:endParaRPr>
          </a:p>
        </p:txBody>
      </p:sp>
      <p:sp>
        <p:nvSpPr>
          <p:cNvPr id="13" name="文本框 32">
            <a:extLst>
              <a:ext uri="{FF2B5EF4-FFF2-40B4-BE49-F238E27FC236}">
                <a16:creationId xmlns:a16="http://schemas.microsoft.com/office/drawing/2014/main" id="{B6222C86-8DE4-4CE0-B0E9-6447335459CD}"/>
              </a:ext>
            </a:extLst>
          </p:cNvPr>
          <p:cNvSpPr txBox="1"/>
          <p:nvPr/>
        </p:nvSpPr>
        <p:spPr>
          <a:xfrm>
            <a:off x="3136488" y="4933951"/>
            <a:ext cx="1367293" cy="369332"/>
          </a:xfrm>
          <a:prstGeom prst="rect">
            <a:avLst/>
          </a:prstGeom>
          <a:noFill/>
        </p:spPr>
        <p:txBody>
          <a:bodyPr wrap="square" rtlCol="0">
            <a:spAutoFit/>
          </a:bodyPr>
          <a:lstStyle/>
          <a:p>
            <a:r>
              <a:rPr lang="en-US" altLang="zh-CN" b="1" dirty="0">
                <a:solidFill>
                  <a:srgbClr val="385723"/>
                </a:solidFill>
                <a:latin typeface="Times New Roman" panose="02020603050405020304" pitchFamily="18" charset="0"/>
                <a:cs typeface="Times New Roman" panose="02020603050405020304" pitchFamily="18" charset="0"/>
              </a:rPr>
              <a:t>Linear</a:t>
            </a:r>
            <a:r>
              <a:rPr lang="zh-CN" altLang="en-US" b="1" dirty="0">
                <a:solidFill>
                  <a:srgbClr val="385723"/>
                </a:solidFill>
                <a:latin typeface="Times New Roman" panose="02020603050405020304" pitchFamily="18" charset="0"/>
                <a:cs typeface="Times New Roman" panose="02020603050405020304" pitchFamily="18" charset="0"/>
              </a:rPr>
              <a:t> </a:t>
            </a:r>
            <a:r>
              <a:rPr lang="en-US" altLang="zh-CN" b="1" dirty="0">
                <a:solidFill>
                  <a:srgbClr val="385723"/>
                </a:solidFill>
                <a:latin typeface="Times New Roman" panose="02020603050405020304" pitchFamily="18" charset="0"/>
                <a:cs typeface="Times New Roman" panose="02020603050405020304" pitchFamily="18" charset="0"/>
              </a:rPr>
              <a:t>Sum</a:t>
            </a:r>
            <a:endParaRPr lang="zh-CN" altLang="en-US" b="1" dirty="0">
              <a:solidFill>
                <a:srgbClr val="385723"/>
              </a:solidFill>
              <a:latin typeface="Times New Roman" panose="02020603050405020304" pitchFamily="18" charset="0"/>
              <a:cs typeface="Times New Roman" panose="02020603050405020304" pitchFamily="18" charset="0"/>
            </a:endParaRPr>
          </a:p>
        </p:txBody>
      </p:sp>
      <p:sp>
        <p:nvSpPr>
          <p:cNvPr id="14" name="文本框 36">
            <a:extLst>
              <a:ext uri="{FF2B5EF4-FFF2-40B4-BE49-F238E27FC236}">
                <a16:creationId xmlns:a16="http://schemas.microsoft.com/office/drawing/2014/main" id="{D9A52E64-1AFC-46E8-A574-E86F8433E89B}"/>
              </a:ext>
            </a:extLst>
          </p:cNvPr>
          <p:cNvSpPr txBox="1"/>
          <p:nvPr/>
        </p:nvSpPr>
        <p:spPr>
          <a:xfrm>
            <a:off x="561134" y="1566848"/>
            <a:ext cx="1576072" cy="369332"/>
          </a:xfrm>
          <a:prstGeom prst="rect">
            <a:avLst/>
          </a:prstGeom>
          <a:noFill/>
        </p:spPr>
        <p:txBody>
          <a:bodyPr wrap="none" rtlCol="0">
            <a:spAutoFit/>
          </a:bodyPr>
          <a:lstStyle/>
          <a:p>
            <a:r>
              <a:rPr lang="en-US" altLang="zh-CN" dirty="0">
                <a:solidFill>
                  <a:srgbClr val="C65A0E"/>
                </a:solidFill>
                <a:latin typeface="Times New Roman" panose="02020603050405020304" pitchFamily="18" charset="0"/>
                <a:cs typeface="Times New Roman" panose="02020603050405020304" pitchFamily="18" charset="0"/>
              </a:rPr>
              <a:t>Response</a:t>
            </a:r>
            <a:r>
              <a:rPr lang="zh-CN" altLang="en-US" dirty="0">
                <a:solidFill>
                  <a:srgbClr val="C65A0E"/>
                </a:solidFill>
                <a:latin typeface="Times New Roman" panose="02020603050405020304" pitchFamily="18" charset="0"/>
                <a:cs typeface="Times New Roman" panose="02020603050405020304" pitchFamily="18" charset="0"/>
              </a:rPr>
              <a:t> </a:t>
            </a:r>
            <a:r>
              <a:rPr lang="en-US" altLang="zh-CN" dirty="0">
                <a:solidFill>
                  <a:srgbClr val="C65A0E"/>
                </a:solidFill>
                <a:latin typeface="Times New Roman" panose="02020603050405020304" pitchFamily="18" charset="0"/>
                <a:cs typeface="Times New Roman" panose="02020603050405020304" pitchFamily="18" charset="0"/>
              </a:rPr>
              <a:t>Peak</a:t>
            </a:r>
            <a:endParaRPr lang="zh-CN" altLang="en-US" dirty="0">
              <a:solidFill>
                <a:srgbClr val="C65A0E"/>
              </a:solidFill>
              <a:latin typeface="Times New Roman" panose="02020603050405020304" pitchFamily="18" charset="0"/>
              <a:cs typeface="Times New Roman" panose="02020603050405020304" pitchFamily="18" charset="0"/>
            </a:endParaRPr>
          </a:p>
        </p:txBody>
      </p:sp>
      <p:sp>
        <p:nvSpPr>
          <p:cNvPr id="15" name="箭头: 右 37">
            <a:extLst>
              <a:ext uri="{FF2B5EF4-FFF2-40B4-BE49-F238E27FC236}">
                <a16:creationId xmlns:a16="http://schemas.microsoft.com/office/drawing/2014/main" id="{180B4364-8877-49BC-801E-E1831E00A980}"/>
              </a:ext>
            </a:extLst>
          </p:cNvPr>
          <p:cNvSpPr/>
          <p:nvPr/>
        </p:nvSpPr>
        <p:spPr>
          <a:xfrm>
            <a:off x="3208554" y="2416320"/>
            <a:ext cx="1103436" cy="255409"/>
          </a:xfrm>
          <a:prstGeom prst="rightArrow">
            <a:avLst/>
          </a:prstGeom>
          <a:solidFill>
            <a:srgbClr val="97AD69"/>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algn="ctr" defTabSz="914400" rtl="0"/>
            <a:endParaRPr lang="zh-CN" altLang="en-US"/>
          </a:p>
        </p:txBody>
      </p:sp>
      <p:sp>
        <p:nvSpPr>
          <p:cNvPr id="16" name="文本框 30">
            <a:extLst>
              <a:ext uri="{FF2B5EF4-FFF2-40B4-BE49-F238E27FC236}">
                <a16:creationId xmlns:a16="http://schemas.microsoft.com/office/drawing/2014/main" id="{644F1EE1-B2CA-45E8-8E17-9E974862042B}"/>
              </a:ext>
            </a:extLst>
          </p:cNvPr>
          <p:cNvSpPr txBox="1"/>
          <p:nvPr/>
        </p:nvSpPr>
        <p:spPr>
          <a:xfrm>
            <a:off x="476344" y="5828759"/>
            <a:ext cx="1858201" cy="369332"/>
          </a:xfrm>
          <a:prstGeom prst="rect">
            <a:avLst/>
          </a:prstGeom>
          <a:noFill/>
        </p:spPr>
        <p:txBody>
          <a:bodyPr wrap="none" rtlCol="0">
            <a:spAutoFit/>
          </a:bodyPr>
          <a:lstStyle/>
          <a:p>
            <a:r>
              <a:rPr lang="en-US" altLang="zh-CN" dirty="0">
                <a:solidFill>
                  <a:srgbClr val="C65A0E"/>
                </a:solidFill>
                <a:latin typeface="Times New Roman" panose="02020603050405020304" pitchFamily="18" charset="0"/>
                <a:cs typeface="Times New Roman" panose="02020603050405020304" pitchFamily="18" charset="0"/>
              </a:rPr>
              <a:t>Independent PSFs</a:t>
            </a:r>
            <a:endParaRPr lang="zh-CN" altLang="en-US" dirty="0">
              <a:solidFill>
                <a:srgbClr val="C65A0E"/>
              </a:solidFill>
              <a:latin typeface="Times New Roman" panose="02020603050405020304" pitchFamily="18" charset="0"/>
              <a:cs typeface="Times New Roman" panose="02020603050405020304" pitchFamily="18" charset="0"/>
            </a:endParaRPr>
          </a:p>
        </p:txBody>
      </p:sp>
      <p:sp>
        <p:nvSpPr>
          <p:cNvPr id="17" name="文本框 36">
            <a:extLst>
              <a:ext uri="{FF2B5EF4-FFF2-40B4-BE49-F238E27FC236}">
                <a16:creationId xmlns:a16="http://schemas.microsoft.com/office/drawing/2014/main" id="{D8699227-67F5-4EBE-AD6A-7895A47519BF}"/>
              </a:ext>
            </a:extLst>
          </p:cNvPr>
          <p:cNvSpPr txBox="1"/>
          <p:nvPr/>
        </p:nvSpPr>
        <p:spPr>
          <a:xfrm>
            <a:off x="3265465" y="2056556"/>
            <a:ext cx="1005403" cy="369332"/>
          </a:xfrm>
          <a:prstGeom prst="rect">
            <a:avLst/>
          </a:prstGeom>
          <a:noFill/>
        </p:spPr>
        <p:txBody>
          <a:bodyPr wrap="none" rtlCol="0">
            <a:spAutoFit/>
          </a:bodyPr>
          <a:lstStyle/>
          <a:p>
            <a:r>
              <a:rPr lang="en-US" altLang="zh-CN" b="1" dirty="0">
                <a:solidFill>
                  <a:srgbClr val="385723"/>
                </a:solidFill>
                <a:latin typeface="Times New Roman" panose="02020603050405020304" pitchFamily="18" charset="0"/>
                <a:cs typeface="Times New Roman" panose="02020603050405020304" pitchFamily="18" charset="0"/>
              </a:rPr>
              <a:t>Imaging</a:t>
            </a:r>
            <a:endParaRPr lang="zh-CN" altLang="en-US" b="1" dirty="0">
              <a:solidFill>
                <a:srgbClr val="385723"/>
              </a:solidFill>
              <a:latin typeface="Times New Roman" panose="02020603050405020304" pitchFamily="18" charset="0"/>
              <a:cs typeface="Times New Roman" panose="02020603050405020304" pitchFamily="18" charset="0"/>
            </a:endParaRPr>
          </a:p>
        </p:txBody>
      </p:sp>
      <p:sp>
        <p:nvSpPr>
          <p:cNvPr id="18" name="箭头: 右 37">
            <a:extLst>
              <a:ext uri="{FF2B5EF4-FFF2-40B4-BE49-F238E27FC236}">
                <a16:creationId xmlns:a16="http://schemas.microsoft.com/office/drawing/2014/main" id="{47420133-4658-443E-8968-FDF61E11F50E}"/>
              </a:ext>
            </a:extLst>
          </p:cNvPr>
          <p:cNvSpPr/>
          <p:nvPr/>
        </p:nvSpPr>
        <p:spPr>
          <a:xfrm rot="10800000">
            <a:off x="3200446" y="5262966"/>
            <a:ext cx="1103436" cy="230553"/>
          </a:xfrm>
          <a:prstGeom prst="rightArrow">
            <a:avLst/>
          </a:prstGeom>
          <a:solidFill>
            <a:srgbClr val="FF7E79"/>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algn="ctr" defTabSz="914400" rtl="0"/>
            <a:endParaRPr lang="zh-CN" altLang="en-US" dirty="0"/>
          </a:p>
        </p:txBody>
      </p:sp>
      <p:sp>
        <p:nvSpPr>
          <p:cNvPr id="19" name="文本框 36">
            <a:extLst>
              <a:ext uri="{FF2B5EF4-FFF2-40B4-BE49-F238E27FC236}">
                <a16:creationId xmlns:a16="http://schemas.microsoft.com/office/drawing/2014/main" id="{737FE7AE-107D-4A10-B09E-889B0C0D62CA}"/>
              </a:ext>
            </a:extLst>
          </p:cNvPr>
          <p:cNvSpPr txBox="1"/>
          <p:nvPr/>
        </p:nvSpPr>
        <p:spPr>
          <a:xfrm>
            <a:off x="3169592" y="5422084"/>
            <a:ext cx="1159292" cy="369332"/>
          </a:xfrm>
          <a:prstGeom prst="rect">
            <a:avLst/>
          </a:prstGeom>
          <a:noFill/>
        </p:spPr>
        <p:txBody>
          <a:bodyPr wrap="none" rtlCol="0">
            <a:spAutoFit/>
          </a:bodyPr>
          <a:lstStyle/>
          <a:p>
            <a:r>
              <a:rPr lang="en-US" altLang="zh-CN" b="1" dirty="0">
                <a:solidFill>
                  <a:srgbClr val="941100"/>
                </a:solidFill>
                <a:latin typeface="Times New Roman" panose="02020603050405020304" pitchFamily="18" charset="0"/>
                <a:cs typeface="Times New Roman" panose="02020603050405020304" pitchFamily="18" charset="0"/>
              </a:rPr>
              <a:t>Unmixing</a:t>
            </a:r>
            <a:endParaRPr lang="zh-CN" altLang="en-US" b="1" dirty="0">
              <a:solidFill>
                <a:srgbClr val="941100"/>
              </a:solidFill>
              <a:latin typeface="Times New Roman" panose="02020603050405020304" pitchFamily="18" charset="0"/>
              <a:cs typeface="Times New Roman" panose="02020603050405020304" pitchFamily="18" charset="0"/>
            </a:endParaRPr>
          </a:p>
        </p:txBody>
      </p:sp>
      <p:pic>
        <p:nvPicPr>
          <p:cNvPr id="20" name="Picture 102">
            <a:extLst>
              <a:ext uri="{FF2B5EF4-FFF2-40B4-BE49-F238E27FC236}">
                <a16:creationId xmlns:a16="http://schemas.microsoft.com/office/drawing/2014/main" id="{BFB50974-D78B-491A-BBCC-F6E7A1DF3C3D}"/>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411" t="10429" r="18476"/>
          <a:stretch/>
        </p:blipFill>
        <p:spPr>
          <a:xfrm>
            <a:off x="283920" y="1899356"/>
            <a:ext cx="1972701" cy="1939716"/>
          </a:xfrm>
          <a:prstGeom prst="rect">
            <a:avLst/>
          </a:prstGeom>
        </p:spPr>
      </p:pic>
      <p:pic>
        <p:nvPicPr>
          <p:cNvPr id="21" name="Picture 104">
            <a:extLst>
              <a:ext uri="{FF2B5EF4-FFF2-40B4-BE49-F238E27FC236}">
                <a16:creationId xmlns:a16="http://schemas.microsoft.com/office/drawing/2014/main" id="{971722C3-A7A8-40B5-BD82-2469E402F30E}"/>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160" t="10755" r="19135"/>
          <a:stretch/>
        </p:blipFill>
        <p:spPr>
          <a:xfrm>
            <a:off x="5156425" y="1911440"/>
            <a:ext cx="1968901" cy="1951819"/>
          </a:xfrm>
          <a:prstGeom prst="rect">
            <a:avLst/>
          </a:prstGeom>
        </p:spPr>
      </p:pic>
      <p:pic>
        <p:nvPicPr>
          <p:cNvPr id="23" name="Picture 108">
            <a:extLst>
              <a:ext uri="{FF2B5EF4-FFF2-40B4-BE49-F238E27FC236}">
                <a16:creationId xmlns:a16="http://schemas.microsoft.com/office/drawing/2014/main" id="{1FEF75E6-ABD7-40BE-BB2D-6DB853C01DCB}"/>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988" t="10840" r="9146"/>
          <a:stretch/>
        </p:blipFill>
        <p:spPr>
          <a:xfrm>
            <a:off x="2423160" y="2785653"/>
            <a:ext cx="2605856" cy="2144720"/>
          </a:xfrm>
          <a:prstGeom prst="rect">
            <a:avLst/>
          </a:prstGeom>
        </p:spPr>
      </p:pic>
      <p:pic>
        <p:nvPicPr>
          <p:cNvPr id="24" name="Picture 110">
            <a:extLst>
              <a:ext uri="{FF2B5EF4-FFF2-40B4-BE49-F238E27FC236}">
                <a16:creationId xmlns:a16="http://schemas.microsoft.com/office/drawing/2014/main" id="{9A8407D8-E988-4964-8B4F-8FD15CB7EA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4648" t="16949" r="12145" b="9694"/>
          <a:stretch/>
        </p:blipFill>
        <p:spPr>
          <a:xfrm>
            <a:off x="292182" y="3839072"/>
            <a:ext cx="2145715" cy="2065820"/>
          </a:xfrm>
          <a:prstGeom prst="rect">
            <a:avLst/>
          </a:prstGeom>
        </p:spPr>
      </p:pic>
      <p:sp>
        <p:nvSpPr>
          <p:cNvPr id="71" name="AutoShape 2">
            <a:extLst>
              <a:ext uri="{FF2B5EF4-FFF2-40B4-BE49-F238E27FC236}">
                <a16:creationId xmlns:a16="http://schemas.microsoft.com/office/drawing/2014/main" id="{59E39872-529F-45F9-BA0C-A7677DEE8DE8}"/>
              </a:ext>
            </a:extLst>
          </p:cNvPr>
          <p:cNvSpPr/>
          <p:nvPr/>
        </p:nvSpPr>
        <p:spPr>
          <a:xfrm>
            <a:off x="172674" y="1501377"/>
            <a:ext cx="7140322" cy="4768166"/>
          </a:xfrm>
          <a:prstGeom prst="roundRect">
            <a:avLst>
              <a:gd name="adj" fmla="val 8610"/>
            </a:avLst>
          </a:prstGeom>
          <a:noFill/>
          <a:ln w="25400" cap="flat" cmpd="sng">
            <a:solidFill>
              <a:srgbClr val="2E75B6">
                <a:alpha val="100000"/>
              </a:srgbClr>
            </a:solidFill>
            <a:prstDash val="dash"/>
            <a:round/>
          </a:ln>
        </p:spPr>
        <p:txBody>
          <a:bodyPr lIns="63500" tIns="63500" rIns="63500" bIns="63500" rtlCol="0" anchor="ctr"/>
          <a:lstStyle/>
          <a:p>
            <a:pPr algn="ctr">
              <a:defRPr/>
            </a:pPr>
            <a:endParaRPr/>
          </a:p>
        </p:txBody>
      </p:sp>
      <p:sp>
        <p:nvSpPr>
          <p:cNvPr id="7" name="矩形: 圆角 6">
            <a:extLst>
              <a:ext uri="{FF2B5EF4-FFF2-40B4-BE49-F238E27FC236}">
                <a16:creationId xmlns:a16="http://schemas.microsoft.com/office/drawing/2014/main" id="{12EAABA0-24E0-4BA9-BFA5-C4F91094051F}"/>
              </a:ext>
            </a:extLst>
          </p:cNvPr>
          <p:cNvSpPr/>
          <p:nvPr/>
        </p:nvSpPr>
        <p:spPr>
          <a:xfrm>
            <a:off x="7544011" y="4831080"/>
            <a:ext cx="4452725" cy="1197388"/>
          </a:xfrm>
          <a:prstGeom prst="roundRect">
            <a:avLst/>
          </a:prstGeom>
          <a:solidFill>
            <a:srgbClr val="FFF5DB"/>
          </a:solidFill>
          <a:ln w="44450">
            <a:gradFill flip="none" rotWithShape="1">
              <a:gsLst>
                <a:gs pos="0">
                  <a:srgbClr val="F3980A"/>
                </a:gs>
                <a:gs pos="3000">
                  <a:srgbClr val="F5F4F9"/>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关键挑战</a:t>
            </a:r>
            <a:r>
              <a:rPr lang="zh-CN" altLang="en-US" dirty="0">
                <a:solidFill>
                  <a:schemeClr val="tx1"/>
                </a:solidFill>
              </a:rPr>
              <a:t>：目标间距小于 </a:t>
            </a:r>
            <a:r>
              <a:rPr lang="en-US" altLang="zh-CN" dirty="0">
                <a:solidFill>
                  <a:schemeClr val="tx1"/>
                </a:solidFill>
              </a:rPr>
              <a:t>1R </a:t>
            </a:r>
            <a:r>
              <a:rPr lang="zh-CN" altLang="en-US" dirty="0">
                <a:solidFill>
                  <a:schemeClr val="tx1"/>
                </a:solidFill>
              </a:rPr>
              <a:t>时，是传感器的物理分辨极限，严重的混叠现象使得难以确定目标的数量及其精确空间坐标。</a:t>
            </a:r>
          </a:p>
        </p:txBody>
      </p:sp>
      <mc:AlternateContent xmlns:mc="http://schemas.openxmlformats.org/markup-compatibility/2006" xmlns:a14="http://schemas.microsoft.com/office/drawing/2010/main">
        <mc:Choice Requires="a14">
          <p:sp>
            <p:nvSpPr>
              <p:cNvPr id="37" name="矩形: 圆角 36">
                <a:extLst>
                  <a:ext uri="{FF2B5EF4-FFF2-40B4-BE49-F238E27FC236}">
                    <a16:creationId xmlns:a16="http://schemas.microsoft.com/office/drawing/2014/main" id="{D34918A6-1DA1-41CF-A0BA-7C56D2AB70E6}"/>
                  </a:ext>
                </a:extLst>
              </p:cNvPr>
              <p:cNvSpPr/>
              <p:nvPr/>
            </p:nvSpPr>
            <p:spPr>
              <a:xfrm>
                <a:off x="7544011" y="3777128"/>
                <a:ext cx="4452725" cy="868502"/>
              </a:xfrm>
              <a:prstGeom prst="roundRect">
                <a:avLst/>
              </a:prstGeom>
              <a:solidFill>
                <a:schemeClr val="bg1"/>
              </a:solidFill>
              <a:ln w="44450">
                <a:gradFill flip="none" rotWithShape="1">
                  <a:gsLst>
                    <a:gs pos="0">
                      <a:srgbClr val="2691D9"/>
                    </a:gs>
                    <a:gs pos="3000">
                      <a:srgbClr val="F5F4F9"/>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0" dirty="0">
                    <a:solidFill>
                      <a:schemeClr val="tx1"/>
                    </a:solidFill>
                  </a:rPr>
                  <a:t> </a:t>
                </a:r>
                <a14:m>
                  <m:oMath xmlns:m="http://schemas.openxmlformats.org/officeDocument/2006/math">
                    <m:r>
                      <a:rPr lang="en-US" altLang="zh-CN" b="0" i="1" smtClean="0">
                        <a:solidFill>
                          <a:schemeClr val="tx1"/>
                        </a:solidFill>
                        <a:latin typeface="Cambria Math" panose="02040503050406030204" pitchFamily="18" charset="0"/>
                      </a:rPr>
                      <m:t>𝑆</m:t>
                    </m:r>
                  </m:oMath>
                </a14:m>
                <a:r>
                  <a:rPr lang="zh-CN" altLang="en-US" dirty="0">
                    <a:solidFill>
                      <a:schemeClr val="tx1"/>
                    </a:solidFill>
                  </a:rPr>
                  <a:t> </a:t>
                </a:r>
                <a:r>
                  <a:rPr lang="zh-CN" altLang="en-US" dirty="0">
                    <a:solidFill>
                      <a:schemeClr val="tx1"/>
                    </a:solidFill>
                    <a:latin typeface="+mj-ea"/>
                    <a:ea typeface="+mj-ea"/>
                  </a:rPr>
                  <a:t>表示目标辐射强度向量，</a:t>
                </a:r>
                <a:endParaRPr lang="en-US" altLang="zh-CN" dirty="0">
                  <a:solidFill>
                    <a:schemeClr val="tx1"/>
                  </a:solidFill>
                  <a:latin typeface="+mj-ea"/>
                  <a:ea typeface="+mj-ea"/>
                </a:endParaRPr>
              </a:p>
              <a:p>
                <a:r>
                  <a:rPr lang="en-US" altLang="zh-CN" b="0" dirty="0">
                    <a:solidFill>
                      <a:schemeClr val="tx1"/>
                    </a:solidFill>
                  </a:rPr>
                  <a:t> </a:t>
                </a:r>
                <a14:m>
                  <m:oMath xmlns:m="http://schemas.openxmlformats.org/officeDocument/2006/math">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 </m:t>
                    </m:r>
                  </m:oMath>
                </a14:m>
                <a:r>
                  <a:rPr lang="zh-CN" altLang="en-US" dirty="0">
                    <a:solidFill>
                      <a:schemeClr val="tx1"/>
                    </a:solidFill>
                    <a:latin typeface="+mn-ea"/>
                  </a:rPr>
                  <a:t>表示高斯白噪声。</a:t>
                </a:r>
                <a:endParaRPr lang="zh-CN" altLang="en-US" dirty="0">
                  <a:solidFill>
                    <a:schemeClr val="tx1"/>
                  </a:solidFill>
                </a:endParaRPr>
              </a:p>
            </p:txBody>
          </p:sp>
        </mc:Choice>
        <mc:Fallback xmlns="">
          <p:sp>
            <p:nvSpPr>
              <p:cNvPr id="37" name="矩形: 圆角 36">
                <a:extLst>
                  <a:ext uri="{FF2B5EF4-FFF2-40B4-BE49-F238E27FC236}">
                    <a16:creationId xmlns:a16="http://schemas.microsoft.com/office/drawing/2014/main" id="{D34918A6-1DA1-41CF-A0BA-7C56D2AB70E6}"/>
                  </a:ext>
                </a:extLst>
              </p:cNvPr>
              <p:cNvSpPr>
                <a:spLocks noRot="1" noChangeAspect="1" noMove="1" noResize="1" noEditPoints="1" noAdjustHandles="1" noChangeArrowheads="1" noChangeShapeType="1" noTextEdit="1"/>
              </p:cNvSpPr>
              <p:nvPr/>
            </p:nvSpPr>
            <p:spPr>
              <a:xfrm>
                <a:off x="7544011" y="3777128"/>
                <a:ext cx="4452725" cy="868502"/>
              </a:xfrm>
              <a:prstGeom prst="roundRect">
                <a:avLst/>
              </a:prstGeom>
              <a:blipFill>
                <a:blip r:embed="rId8"/>
                <a:stretch>
                  <a:fillRect/>
                </a:stretch>
              </a:blipFill>
              <a:ln w="44450">
                <a:gradFill flip="none" rotWithShape="1">
                  <a:gsLst>
                    <a:gs pos="0">
                      <a:srgbClr val="2691D9"/>
                    </a:gs>
                    <a:gs pos="3000">
                      <a:srgbClr val="F5F4F9"/>
                    </a:gs>
                  </a:gsLst>
                  <a:lin ang="0" scaled="1"/>
                  <a:tileRect/>
                </a:gradFill>
              </a:ln>
            </p:spPr>
            <p:txBody>
              <a:bodyPr/>
              <a:lstStyle/>
              <a:p>
                <a:r>
                  <a:rPr lang="zh-CN" altLang="en-US">
                    <a:noFill/>
                  </a:rPr>
                  <a:t> </a:t>
                </a:r>
              </a:p>
            </p:txBody>
          </p:sp>
        </mc:Fallback>
      </mc:AlternateContent>
      <p:sp>
        <p:nvSpPr>
          <p:cNvPr id="38" name="矩形: 圆角 37">
            <a:extLst>
              <a:ext uri="{FF2B5EF4-FFF2-40B4-BE49-F238E27FC236}">
                <a16:creationId xmlns:a16="http://schemas.microsoft.com/office/drawing/2014/main" id="{164CFE2C-B5CE-46E8-BE31-82488C928E07}"/>
              </a:ext>
            </a:extLst>
          </p:cNvPr>
          <p:cNvSpPr/>
          <p:nvPr/>
        </p:nvSpPr>
        <p:spPr>
          <a:xfrm>
            <a:off x="7544011" y="2804424"/>
            <a:ext cx="4452725" cy="868502"/>
          </a:xfrm>
          <a:prstGeom prst="roundRect">
            <a:avLst/>
          </a:prstGeom>
          <a:solidFill>
            <a:schemeClr val="bg1"/>
          </a:solidFill>
          <a:ln w="44450">
            <a:gradFill flip="none" rotWithShape="1">
              <a:gsLst>
                <a:gs pos="0">
                  <a:srgbClr val="2691D9"/>
                </a:gs>
                <a:gs pos="3000">
                  <a:srgbClr val="F5F4F9"/>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solidFill>
                <a:schemeClr val="tx1"/>
              </a:solidFill>
            </a:endParaRPr>
          </a:p>
        </p:txBody>
      </p:sp>
      <p:pic>
        <p:nvPicPr>
          <p:cNvPr id="31" name="图片 30" descr="QianJianTec1701529605788">
            <a:extLst>
              <a:ext uri="{FF2B5EF4-FFF2-40B4-BE49-F238E27FC236}">
                <a16:creationId xmlns:a16="http://schemas.microsoft.com/office/drawing/2014/main" id="{18EE136D-3760-4B5E-B575-82D29E476DC0}"/>
              </a:ext>
            </a:extLst>
          </p:cNvPr>
          <p:cNvPicPr>
            <a:picLocks noChangeAspect="1"/>
          </p:cNvPicPr>
          <p:nvPr/>
        </p:nvPicPr>
        <p:blipFill>
          <a:blip r:embed="rId9"/>
          <a:stretch>
            <a:fillRect/>
          </a:stretch>
        </p:blipFill>
        <p:spPr>
          <a:xfrm>
            <a:off x="7661490" y="3126932"/>
            <a:ext cx="4135056" cy="375473"/>
          </a:xfrm>
          <a:prstGeom prst="rect">
            <a:avLst/>
          </a:prstGeom>
        </p:spPr>
      </p:pic>
      <mc:AlternateContent xmlns:mc="http://schemas.openxmlformats.org/markup-compatibility/2006" xmlns:a14="http://schemas.microsoft.com/office/drawing/2010/main">
        <mc:Choice Requires="a14">
          <p:sp>
            <p:nvSpPr>
              <p:cNvPr id="39" name="矩形: 圆角 38">
                <a:extLst>
                  <a:ext uri="{FF2B5EF4-FFF2-40B4-BE49-F238E27FC236}">
                    <a16:creationId xmlns:a16="http://schemas.microsoft.com/office/drawing/2014/main" id="{B299B944-52C7-4E20-8D9B-6AED1404785D}"/>
                  </a:ext>
                </a:extLst>
              </p:cNvPr>
              <p:cNvSpPr/>
              <p:nvPr/>
            </p:nvSpPr>
            <p:spPr>
              <a:xfrm>
                <a:off x="7544011" y="1831720"/>
                <a:ext cx="4452725" cy="868502"/>
              </a:xfrm>
              <a:prstGeom prst="roundRect">
                <a:avLst/>
              </a:prstGeom>
              <a:solidFill>
                <a:srgbClr val="DAE3F3"/>
              </a:solidFill>
              <a:ln w="44450">
                <a:gradFill flip="none" rotWithShape="1">
                  <a:gsLst>
                    <a:gs pos="0">
                      <a:srgbClr val="2691D9"/>
                    </a:gs>
                    <a:gs pos="3000">
                      <a:srgbClr val="F5F4F9"/>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Times New Roman" panose="02020603050405020304" pitchFamily="18" charset="0"/>
                    <a:cs typeface="Times New Roman" panose="02020603050405020304" pitchFamily="18" charset="0"/>
                  </a:rPr>
                  <a:t>N</a:t>
                </a:r>
                <a:r>
                  <a:rPr lang="en-US" altLang="zh-CN" dirty="0">
                    <a:solidFill>
                      <a:schemeClr val="tx1"/>
                    </a:solidFill>
                  </a:rPr>
                  <a:t> </a:t>
                </a:r>
                <a:r>
                  <a:rPr lang="zh-CN" altLang="en-US" dirty="0">
                    <a:solidFill>
                      <a:schemeClr val="tx1"/>
                    </a:solidFill>
                    <a:latin typeface="+mn-ea"/>
                    <a:ea typeface="+mn-ea"/>
                  </a:rPr>
                  <a:t>个目标在</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U</a:t>
                </a:r>
                <a:r>
                  <a:rPr lang="zh-CN" altLang="en-US" dirty="0">
                    <a:solidFill>
                      <a:schemeClr val="tx1"/>
                    </a:solidFill>
                    <a:latin typeface="Times New Roman" panose="02020603050405020304" pitchFamily="18" charset="0"/>
                    <a:cs typeface="Times New Roman" panose="02020603050405020304" pitchFamily="18" charset="0"/>
                  </a:rPr>
                  <a:t>×</a:t>
                </a:r>
                <a:r>
                  <a:rPr lang="en-US" altLang="zh-CN" dirty="0">
                    <a:solidFill>
                      <a:schemeClr val="tx1"/>
                    </a:solidFill>
                    <a:latin typeface="Times New Roman" panose="02020603050405020304" pitchFamily="18" charset="0"/>
                    <a:cs typeface="Times New Roman" panose="02020603050405020304" pitchFamily="18" charset="0"/>
                  </a:rPr>
                  <a:t>V </a:t>
                </a:r>
                <a:r>
                  <a:rPr lang="zh-CN" altLang="en-US" dirty="0">
                    <a:solidFill>
                      <a:schemeClr val="tx1"/>
                    </a:solidFill>
                    <a:latin typeface="+mn-ea"/>
                    <a:ea typeface="+mn-ea"/>
                  </a:rPr>
                  <a:t>的像平面生成的图像</a:t>
                </a:r>
                <a:r>
                  <a:rPr lang="zh-CN" altLang="en-US" dirty="0">
                    <a:solidFill>
                      <a:schemeClr val="tx1"/>
                    </a:solidFill>
                  </a:rPr>
                  <a:t> </a:t>
                </a:r>
                <a:r>
                  <a:rPr lang="en-US" altLang="zh-CN" dirty="0">
                    <a:solidFill>
                      <a:schemeClr val="tx1"/>
                    </a:solidFill>
                    <a:latin typeface="Times New Roman" panose="02020603050405020304" pitchFamily="18" charset="0"/>
                    <a:cs typeface="Times New Roman" panose="02020603050405020304" pitchFamily="18" charset="0"/>
                  </a:rPr>
                  <a:t>Z</a:t>
                </a:r>
                <a:r>
                  <a:rPr lang="zh-CN" altLang="en-US" dirty="0">
                    <a:solidFill>
                      <a:schemeClr val="tx1"/>
                    </a:solidFill>
                    <a:latin typeface="Times New Roman" panose="02020603050405020304" pitchFamily="18" charset="0"/>
                    <a:cs typeface="Times New Roman" panose="02020603050405020304" pitchFamily="18" charset="0"/>
                  </a:rPr>
                  <a:t>：</a:t>
                </a:r>
                <a:endParaRPr lang="en-US" altLang="zh-CN" dirty="0">
                  <a:solidFill>
                    <a:schemeClr val="tx1"/>
                  </a:solidFill>
                  <a:latin typeface="+mj-ea"/>
                  <a:ea typeface="+mj-ea"/>
                </a:endParaRPr>
              </a:p>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𝑍</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𝐺𝑆</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𝑛</m:t>
                      </m:r>
                    </m:oMath>
                  </m:oMathPara>
                </a14:m>
                <a:endParaRPr lang="zh-CN" altLang="en-US" sz="1800" dirty="0">
                  <a:solidFill>
                    <a:schemeClr val="tx1"/>
                  </a:solidFill>
                </a:endParaRPr>
              </a:p>
            </p:txBody>
          </p:sp>
        </mc:Choice>
        <mc:Fallback xmlns="">
          <p:sp>
            <p:nvSpPr>
              <p:cNvPr id="39" name="矩形: 圆角 38">
                <a:extLst>
                  <a:ext uri="{FF2B5EF4-FFF2-40B4-BE49-F238E27FC236}">
                    <a16:creationId xmlns:a16="http://schemas.microsoft.com/office/drawing/2014/main" id="{B299B944-52C7-4E20-8D9B-6AED1404785D}"/>
                  </a:ext>
                </a:extLst>
              </p:cNvPr>
              <p:cNvSpPr>
                <a:spLocks noRot="1" noChangeAspect="1" noMove="1" noResize="1" noEditPoints="1" noAdjustHandles="1" noChangeArrowheads="1" noChangeShapeType="1" noTextEdit="1"/>
              </p:cNvSpPr>
              <p:nvPr/>
            </p:nvSpPr>
            <p:spPr>
              <a:xfrm>
                <a:off x="7544011" y="1831720"/>
                <a:ext cx="4452725" cy="868502"/>
              </a:xfrm>
              <a:prstGeom prst="roundRect">
                <a:avLst/>
              </a:prstGeom>
              <a:blipFill>
                <a:blip r:embed="rId10"/>
                <a:stretch>
                  <a:fillRect r="-1900"/>
                </a:stretch>
              </a:blipFill>
              <a:ln w="44450">
                <a:gradFill flip="none" rotWithShape="1">
                  <a:gsLst>
                    <a:gs pos="0">
                      <a:srgbClr val="2691D9"/>
                    </a:gs>
                    <a:gs pos="3000">
                      <a:srgbClr val="F5F4F9"/>
                    </a:gs>
                  </a:gsLst>
                  <a:lin ang="0" scaled="1"/>
                  <a:tileRect/>
                </a:gradFill>
              </a:ln>
            </p:spPr>
            <p:txBody>
              <a:bodyPr/>
              <a:lstStyle/>
              <a:p>
                <a:r>
                  <a:rPr lang="zh-CN" altLang="en-US">
                    <a:noFill/>
                  </a:rPr>
                  <a:t> </a:t>
                </a:r>
              </a:p>
            </p:txBody>
          </p:sp>
        </mc:Fallback>
      </mc:AlternateContent>
      <p:pic>
        <p:nvPicPr>
          <p:cNvPr id="22" name="Picture 106">
            <a:extLst>
              <a:ext uri="{FF2B5EF4-FFF2-40B4-BE49-F238E27FC236}">
                <a16:creationId xmlns:a16="http://schemas.microsoft.com/office/drawing/2014/main" id="{F6D3BC0F-23C5-4E0D-9073-B74DF2A4EEB1}"/>
              </a:ext>
            </a:extLst>
          </p:cNvPr>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4927" t="17286" r="11986" b="8590"/>
          <a:stretch/>
        </p:blipFill>
        <p:spPr>
          <a:xfrm>
            <a:off x="5101343" y="3863259"/>
            <a:ext cx="2106402" cy="2053112"/>
          </a:xfrm>
          <a:prstGeom prst="rect">
            <a:avLst/>
          </a:prstGeom>
        </p:spPr>
      </p:pic>
    </p:spTree>
    <p:extLst>
      <p:ext uri="{BB962C8B-B14F-4D97-AF65-F5344CB8AC3E}">
        <p14:creationId xmlns:p14="http://schemas.microsoft.com/office/powerpoint/2010/main" val="2242077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CF44CF37-7522-43F5-968D-B2A74F89A9C2}"/>
              </a:ext>
            </a:extLst>
          </p:cNvPr>
          <p:cNvSpPr/>
          <p:nvPr/>
        </p:nvSpPr>
        <p:spPr>
          <a:xfrm>
            <a:off x="104682" y="2667356"/>
            <a:ext cx="6866881" cy="3629659"/>
          </a:xfrm>
          <a:prstGeom prst="roundRect">
            <a:avLst>
              <a:gd name="adj" fmla="val 4583"/>
            </a:avLst>
          </a:prstGeom>
          <a:gradFill>
            <a:gsLst>
              <a:gs pos="15000">
                <a:schemeClr val="bg2"/>
              </a:gs>
              <a:gs pos="53000">
                <a:srgbClr val="F1F2F4"/>
              </a:gs>
              <a:gs pos="2000">
                <a:srgbClr val="F1F2F4"/>
              </a:gs>
              <a:gs pos="39500">
                <a:srgbClr val="F1F2F4"/>
              </a:gs>
              <a:gs pos="26000">
                <a:schemeClr val="bg1">
                  <a:lumMod val="95000"/>
                </a:schemeClr>
              </a:gs>
              <a:gs pos="31000">
                <a:srgbClr val="F5F4F9"/>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46D063E6-A50B-40C5-8233-B67B2C135A1E}"/>
              </a:ext>
            </a:extLst>
          </p:cNvPr>
          <p:cNvSpPr>
            <a:spLocks noGrp="1"/>
          </p:cNvSpPr>
          <p:nvPr>
            <p:ph type="title"/>
          </p:nvPr>
        </p:nvSpPr>
        <p:spPr/>
        <p:txBody>
          <a:bodyPr/>
          <a:lstStyle/>
          <a:p>
            <a:r>
              <a:rPr lang="en-US" altLang="zh-CN" dirty="0">
                <a:latin typeface="+mn-lt"/>
              </a:rPr>
              <a:t>Relate work</a:t>
            </a:r>
            <a:endParaRPr lang="zh-CN" altLang="en-US" dirty="0">
              <a:latin typeface="+mn-lt"/>
            </a:endParaRPr>
          </a:p>
        </p:txBody>
      </p:sp>
      <p:sp>
        <p:nvSpPr>
          <p:cNvPr id="4" name="日期占位符 3">
            <a:extLst>
              <a:ext uri="{FF2B5EF4-FFF2-40B4-BE49-F238E27FC236}">
                <a16:creationId xmlns:a16="http://schemas.microsoft.com/office/drawing/2014/main" id="{12C10BDC-CEA2-4406-B3DF-B38DB02F257B}"/>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8CF3449D-A8EA-42C5-8159-BA359282575A}"/>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4005CEF5-4147-494C-A6CC-8134EFA559B4}"/>
              </a:ext>
            </a:extLst>
          </p:cNvPr>
          <p:cNvSpPr>
            <a:spLocks noGrp="1"/>
          </p:cNvSpPr>
          <p:nvPr>
            <p:ph type="sldNum" sz="quarter" idx="12"/>
          </p:nvPr>
        </p:nvSpPr>
        <p:spPr/>
        <p:txBody>
          <a:bodyPr/>
          <a:lstStyle/>
          <a:p>
            <a:fld id="{B8AAA92B-FE95-4EA0-A228-252CCF87D5D4}" type="slidenum">
              <a:rPr lang="zh-CN" altLang="en-US" smtClean="0"/>
              <a:pPr/>
              <a:t>7</a:t>
            </a:fld>
            <a:endParaRPr lang="zh-CN" altLang="en-US" dirty="0"/>
          </a:p>
        </p:txBody>
      </p:sp>
      <p:sp>
        <p:nvSpPr>
          <p:cNvPr id="9" name="矩形: 圆角 8">
            <a:extLst>
              <a:ext uri="{FF2B5EF4-FFF2-40B4-BE49-F238E27FC236}">
                <a16:creationId xmlns:a16="http://schemas.microsoft.com/office/drawing/2014/main" id="{39DEF3E5-C694-40EF-8D8C-E191146C536C}"/>
              </a:ext>
            </a:extLst>
          </p:cNvPr>
          <p:cNvSpPr/>
          <p:nvPr/>
        </p:nvSpPr>
        <p:spPr>
          <a:xfrm>
            <a:off x="196859" y="907177"/>
            <a:ext cx="6452797" cy="1516380"/>
          </a:xfrm>
          <a:prstGeom prst="roundRect">
            <a:avLst/>
          </a:prstGeom>
          <a:gradFill flip="none" rotWithShape="1">
            <a:gsLst>
              <a:gs pos="53000">
                <a:srgbClr val="6BB5FD"/>
              </a:gs>
              <a:gs pos="2000">
                <a:srgbClr val="6BB5FD">
                  <a:shade val="30000"/>
                  <a:satMod val="115000"/>
                </a:srgbClr>
              </a:gs>
              <a:gs pos="26000">
                <a:srgbClr val="6BB5FD">
                  <a:shade val="67500"/>
                  <a:satMod val="115000"/>
                </a:srgbClr>
              </a:gs>
              <a:gs pos="63000">
                <a:srgbClr val="6BB5FD">
                  <a:shade val="100000"/>
                  <a:satMod val="115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99943BD6-4BBE-401F-81CA-8609CFAA760C}"/>
              </a:ext>
            </a:extLst>
          </p:cNvPr>
          <p:cNvSpPr txBox="1"/>
          <p:nvPr/>
        </p:nvSpPr>
        <p:spPr>
          <a:xfrm>
            <a:off x="480999" y="957802"/>
            <a:ext cx="2920180" cy="400110"/>
          </a:xfrm>
          <a:prstGeom prst="rect">
            <a:avLst/>
          </a:prstGeom>
          <a:noFill/>
        </p:spPr>
        <p:txBody>
          <a:bodyPr wrap="square">
            <a:spAutoFit/>
          </a:bodyPr>
          <a:lstStyle/>
          <a:p>
            <a:r>
              <a:rPr lang="zh-CN" altLang="en-US" sz="1800" b="0" i="0" dirty="0">
                <a:solidFill>
                  <a:srgbClr val="FFFFFF"/>
                </a:solidFill>
                <a:effectLst/>
                <a:latin typeface="Microsoft YaHei" panose="020B0503020204020204" pitchFamily="34" charset="-122"/>
                <a:ea typeface="Microsoft YaHei" panose="020B0503020204020204" pitchFamily="34" charset="-122"/>
              </a:rPr>
              <a:t>🔧 </a:t>
            </a:r>
            <a:r>
              <a:rPr lang="zh-CN" altLang="en-US" sz="2000" b="0" i="0" dirty="0">
                <a:solidFill>
                  <a:srgbClr val="FFFFFF"/>
                </a:solidFill>
                <a:effectLst/>
                <a:latin typeface="Microsoft YaHei" panose="020B0503020204020204" pitchFamily="34" charset="-122"/>
                <a:ea typeface="Microsoft YaHei" panose="020B0503020204020204" pitchFamily="34" charset="-122"/>
              </a:rPr>
              <a:t>传统优化方法</a:t>
            </a:r>
            <a:endParaRPr lang="zh-CN" altLang="en-US" sz="1800" dirty="0"/>
          </a:p>
        </p:txBody>
      </p:sp>
      <p:sp>
        <p:nvSpPr>
          <p:cNvPr id="11" name="矩形: 圆角 10">
            <a:extLst>
              <a:ext uri="{FF2B5EF4-FFF2-40B4-BE49-F238E27FC236}">
                <a16:creationId xmlns:a16="http://schemas.microsoft.com/office/drawing/2014/main" id="{DD6B584D-FC7C-45AF-A4F2-5AC9DA95987D}"/>
              </a:ext>
            </a:extLst>
          </p:cNvPr>
          <p:cNvSpPr/>
          <p:nvPr/>
        </p:nvSpPr>
        <p:spPr>
          <a:xfrm>
            <a:off x="257428" y="1416608"/>
            <a:ext cx="3058963" cy="911942"/>
          </a:xfrm>
          <a:prstGeom prst="roundRect">
            <a:avLst/>
          </a:prstGeom>
          <a:gradFill flip="none" rotWithShape="1">
            <a:gsLst>
              <a:gs pos="0">
                <a:schemeClr val="accent4">
                  <a:lumMod val="5000"/>
                  <a:lumOff val="95000"/>
                </a:schemeClr>
              </a:gs>
              <a:gs pos="2000">
                <a:schemeClr val="accent4">
                  <a:lumMod val="45000"/>
                  <a:lumOff val="55000"/>
                </a:schemeClr>
              </a:gs>
              <a:gs pos="0">
                <a:schemeClr val="accent4">
                  <a:lumMod val="45000"/>
                  <a:lumOff val="55000"/>
                </a:schemeClr>
              </a:gs>
              <a:gs pos="3000">
                <a:schemeClr val="accent4">
                  <a:lumMod val="30000"/>
                  <a:lumOff val="70000"/>
                  <a:alpha val="10000"/>
                </a:schemeClr>
              </a:gs>
            </a:gsLst>
            <a:lin ang="0" scaled="1"/>
            <a:tileRect/>
          </a:gradFill>
          <a:ln>
            <a:solidFill>
              <a:schemeClr val="bg1">
                <a:lumMod val="6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D292481C-0BFC-417F-8F4D-746C670512E5}"/>
              </a:ext>
            </a:extLst>
          </p:cNvPr>
          <p:cNvSpPr/>
          <p:nvPr/>
        </p:nvSpPr>
        <p:spPr>
          <a:xfrm>
            <a:off x="3370607" y="1417750"/>
            <a:ext cx="3158110" cy="910800"/>
          </a:xfrm>
          <a:prstGeom prst="roundRect">
            <a:avLst/>
          </a:prstGeom>
          <a:gradFill flip="none" rotWithShape="1">
            <a:gsLst>
              <a:gs pos="0">
                <a:schemeClr val="accent4">
                  <a:lumMod val="5000"/>
                  <a:lumOff val="95000"/>
                </a:schemeClr>
              </a:gs>
              <a:gs pos="2000">
                <a:schemeClr val="accent4">
                  <a:lumMod val="45000"/>
                  <a:lumOff val="55000"/>
                </a:schemeClr>
              </a:gs>
              <a:gs pos="0">
                <a:schemeClr val="accent4">
                  <a:lumMod val="45000"/>
                  <a:lumOff val="55000"/>
                </a:schemeClr>
              </a:gs>
              <a:gs pos="3000">
                <a:schemeClr val="accent4">
                  <a:lumMod val="30000"/>
                  <a:lumOff val="70000"/>
                  <a:alpha val="10000"/>
                </a:schemeClr>
              </a:gs>
            </a:gsLst>
            <a:lin ang="0" scaled="1"/>
            <a:tileRect/>
          </a:gradFill>
          <a:ln>
            <a:solidFill>
              <a:schemeClr val="bg1">
                <a:lumMod val="6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E464BAD-68CB-4A0E-8681-07CCA9EA0450}"/>
              </a:ext>
            </a:extLst>
          </p:cNvPr>
          <p:cNvSpPr txBox="1"/>
          <p:nvPr/>
        </p:nvSpPr>
        <p:spPr>
          <a:xfrm>
            <a:off x="454200" y="1495821"/>
            <a:ext cx="2808173" cy="800219"/>
          </a:xfrm>
          <a:prstGeom prst="rect">
            <a:avLst/>
          </a:prstGeom>
          <a:noFill/>
        </p:spPr>
        <p:txBody>
          <a:bodyPr wrap="square">
            <a:spAutoFit/>
          </a:bodyPr>
          <a:lstStyle/>
          <a:p>
            <a:r>
              <a:rPr lang="zh-CN" altLang="en-US" b="1" i="0" dirty="0">
                <a:solidFill>
                  <a:srgbClr val="FFFFFF"/>
                </a:solidFill>
                <a:effectLst/>
                <a:latin typeface="Microsoft YaHei" panose="020B0503020204020204" pitchFamily="34" charset="-122"/>
                <a:ea typeface="Microsoft YaHei" panose="020B0503020204020204" pitchFamily="34" charset="-122"/>
              </a:rPr>
              <a:t>🎛️ 超参数依赖</a:t>
            </a:r>
            <a:br>
              <a:rPr lang="zh-CN" altLang="en-US" dirty="0"/>
            </a:br>
            <a:r>
              <a:rPr lang="zh-CN" altLang="en-US" sz="1400" b="0" i="0" dirty="0">
                <a:solidFill>
                  <a:srgbClr val="FFFFFF"/>
                </a:solidFill>
                <a:effectLst/>
                <a:latin typeface="Microsoft YaHei" panose="020B0503020204020204" pitchFamily="34" charset="-122"/>
                <a:ea typeface="Microsoft YaHei" panose="020B0503020204020204" pitchFamily="34" charset="-122"/>
              </a:rPr>
              <a:t>性能高度依赖超参数调整，计算复杂度</a:t>
            </a:r>
            <a:r>
              <a:rPr lang="zh-CN" altLang="en-US" sz="1400" dirty="0">
                <a:solidFill>
                  <a:srgbClr val="FFFFFF"/>
                </a:solidFill>
                <a:latin typeface="Microsoft YaHei" panose="020B0503020204020204" pitchFamily="34" charset="-122"/>
                <a:ea typeface="Microsoft YaHei" panose="020B0503020204020204" pitchFamily="34" charset="-122"/>
              </a:rPr>
              <a:t>大，</a:t>
            </a:r>
            <a:r>
              <a:rPr lang="zh-CN" altLang="en-US" sz="1400" b="0" i="0" dirty="0">
                <a:solidFill>
                  <a:srgbClr val="FFFFFF"/>
                </a:solidFill>
                <a:effectLst/>
                <a:latin typeface="Microsoft YaHei" panose="020B0503020204020204" pitchFamily="34" charset="-122"/>
                <a:ea typeface="Microsoft YaHei" panose="020B0503020204020204" pitchFamily="34" charset="-122"/>
              </a:rPr>
              <a:t>难以实际应用</a:t>
            </a:r>
            <a:endParaRPr lang="zh-CN" altLang="en-US" dirty="0"/>
          </a:p>
        </p:txBody>
      </p:sp>
      <p:sp>
        <p:nvSpPr>
          <p:cNvPr id="14" name="文本框 13">
            <a:extLst>
              <a:ext uri="{FF2B5EF4-FFF2-40B4-BE49-F238E27FC236}">
                <a16:creationId xmlns:a16="http://schemas.microsoft.com/office/drawing/2014/main" id="{2946EDDE-55FB-496C-AE83-1B6BA1C18DE3}"/>
              </a:ext>
            </a:extLst>
          </p:cNvPr>
          <p:cNvSpPr txBox="1"/>
          <p:nvPr/>
        </p:nvSpPr>
        <p:spPr>
          <a:xfrm>
            <a:off x="3472402" y="1529154"/>
            <a:ext cx="2931642" cy="800219"/>
          </a:xfrm>
          <a:prstGeom prst="rect">
            <a:avLst/>
          </a:prstGeom>
          <a:noFill/>
        </p:spPr>
        <p:txBody>
          <a:bodyPr wrap="square">
            <a:spAutoFit/>
          </a:bodyPr>
          <a:lstStyle/>
          <a:p>
            <a:r>
              <a:rPr lang="zh-CN" altLang="en-US" b="1" i="0" dirty="0">
                <a:solidFill>
                  <a:srgbClr val="FFFFFF"/>
                </a:solidFill>
                <a:effectLst/>
                <a:latin typeface="Microsoft YaHei" panose="020B0503020204020204" pitchFamily="34" charset="-122"/>
                <a:ea typeface="Microsoft YaHei" panose="020B0503020204020204" pitchFamily="34" charset="-122"/>
              </a:rPr>
              <a:t>📍 泛化能力差</a:t>
            </a:r>
            <a:br>
              <a:rPr lang="zh-CN" altLang="en-US" dirty="0"/>
            </a:br>
            <a:r>
              <a:rPr lang="zh-CN" altLang="en-US" sz="1400" b="0" i="0" dirty="0">
                <a:solidFill>
                  <a:srgbClr val="FFFFFF"/>
                </a:solidFill>
                <a:effectLst/>
                <a:latin typeface="Microsoft YaHei" panose="020B0503020204020204" pitchFamily="34" charset="-122"/>
                <a:ea typeface="Microsoft YaHei" panose="020B0503020204020204" pitchFamily="34" charset="-122"/>
              </a:rPr>
              <a:t>目标数量或位置变化使最优超参数选择复杂化，限制了方法的实用性</a:t>
            </a:r>
            <a:endParaRPr lang="zh-CN" altLang="en-US" dirty="0"/>
          </a:p>
        </p:txBody>
      </p:sp>
      <p:pic>
        <p:nvPicPr>
          <p:cNvPr id="16" name="图片 15">
            <a:extLst>
              <a:ext uri="{FF2B5EF4-FFF2-40B4-BE49-F238E27FC236}">
                <a16:creationId xmlns:a16="http://schemas.microsoft.com/office/drawing/2014/main" id="{8C71B95A-EBF8-4DD4-8791-F087FFF14072}"/>
              </a:ext>
            </a:extLst>
          </p:cNvPr>
          <p:cNvPicPr>
            <a:picLocks noChangeAspect="1"/>
          </p:cNvPicPr>
          <p:nvPr/>
        </p:nvPicPr>
        <p:blipFill rotWithShape="1">
          <a:blip r:embed="rId4"/>
          <a:srcRect b="33568"/>
          <a:stretch/>
        </p:blipFill>
        <p:spPr>
          <a:xfrm>
            <a:off x="7300152" y="1096876"/>
            <a:ext cx="4433959" cy="2275648"/>
          </a:xfrm>
          <a:prstGeom prst="rect">
            <a:avLst/>
          </a:prstGeom>
        </p:spPr>
      </p:pic>
      <p:sp>
        <p:nvSpPr>
          <p:cNvPr id="18" name="矩形: 圆角 17">
            <a:extLst>
              <a:ext uri="{FF2B5EF4-FFF2-40B4-BE49-F238E27FC236}">
                <a16:creationId xmlns:a16="http://schemas.microsoft.com/office/drawing/2014/main" id="{3B086705-4245-456E-8302-508FF003621E}"/>
              </a:ext>
            </a:extLst>
          </p:cNvPr>
          <p:cNvSpPr/>
          <p:nvPr/>
        </p:nvSpPr>
        <p:spPr>
          <a:xfrm>
            <a:off x="183485" y="3206308"/>
            <a:ext cx="3599237" cy="3035439"/>
          </a:xfrm>
          <a:prstGeom prst="roundRect">
            <a:avLst>
              <a:gd name="adj" fmla="val 4689"/>
            </a:avLst>
          </a:prstGeom>
          <a:gradFill flip="none" rotWithShape="1">
            <a:gsLst>
              <a:gs pos="100000">
                <a:srgbClr val="F1F2F4"/>
              </a:gs>
              <a:gs pos="0">
                <a:schemeClr val="bg1"/>
              </a:gs>
            </a:gsLst>
            <a:lin ang="0" scaled="1"/>
            <a:tileRect/>
          </a:gradFill>
          <a:ln w="47625">
            <a:gradFill flip="none" rotWithShape="1">
              <a:gsLst>
                <a:gs pos="0">
                  <a:srgbClr val="E17055"/>
                </a:gs>
                <a:gs pos="9000">
                  <a:srgbClr val="F5F4F9"/>
                </a:gs>
              </a:gsLst>
              <a:lin ang="0" scaled="1"/>
              <a:tileRect/>
            </a:grad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865954F-7809-410C-A987-B48A501E38E1}"/>
              </a:ext>
            </a:extLst>
          </p:cNvPr>
          <p:cNvSpPr/>
          <p:nvPr/>
        </p:nvSpPr>
        <p:spPr>
          <a:xfrm>
            <a:off x="442162" y="3073732"/>
            <a:ext cx="279357" cy="249184"/>
          </a:xfrm>
          <a:prstGeom prst="ellipse">
            <a:avLst/>
          </a:prstGeom>
          <a:solidFill>
            <a:srgbClr val="DC5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endParaRPr lang="zh-CN" altLang="en-US" sz="1600" dirty="0"/>
          </a:p>
        </p:txBody>
      </p:sp>
      <p:sp>
        <p:nvSpPr>
          <p:cNvPr id="26" name="矩形: 圆角 25">
            <a:extLst>
              <a:ext uri="{FF2B5EF4-FFF2-40B4-BE49-F238E27FC236}">
                <a16:creationId xmlns:a16="http://schemas.microsoft.com/office/drawing/2014/main" id="{9491EF7B-B40B-41C5-B28A-C452AE02EBC2}"/>
              </a:ext>
            </a:extLst>
          </p:cNvPr>
          <p:cNvSpPr/>
          <p:nvPr/>
        </p:nvSpPr>
        <p:spPr>
          <a:xfrm>
            <a:off x="306459" y="3685909"/>
            <a:ext cx="3420139" cy="2389247"/>
          </a:xfrm>
          <a:prstGeom prst="roundRect">
            <a:avLst>
              <a:gd name="adj" fmla="val 8370"/>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690FD81F-E6F1-4723-A3ED-E9737C20B910}"/>
              </a:ext>
            </a:extLst>
          </p:cNvPr>
          <p:cNvSpPr/>
          <p:nvPr/>
        </p:nvSpPr>
        <p:spPr>
          <a:xfrm>
            <a:off x="362023" y="3854763"/>
            <a:ext cx="3279599" cy="2074697"/>
          </a:xfrm>
          <a:prstGeom prst="roundRect">
            <a:avLst>
              <a:gd name="adj" fmla="val 6541"/>
            </a:avLst>
          </a:prstGeom>
          <a:solidFill>
            <a:srgbClr val="F8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AEA7EDC6-DE34-493A-8087-49B0620C306D}"/>
              </a:ext>
            </a:extLst>
          </p:cNvPr>
          <p:cNvSpPr txBox="1"/>
          <p:nvPr/>
        </p:nvSpPr>
        <p:spPr>
          <a:xfrm>
            <a:off x="334488" y="3908896"/>
            <a:ext cx="1586284" cy="1600438"/>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通用图像超分辨率</a:t>
            </a:r>
            <a:endParaRPr lang="en-US" altLang="zh-CN" sz="1200" b="1" dirty="0">
              <a:latin typeface="微软雅黑" panose="020B0503020204020204" pitchFamily="34" charset="-122"/>
              <a:ea typeface="微软雅黑" panose="020B0503020204020204" pitchFamily="34" charset="-122"/>
            </a:endParaRPr>
          </a:p>
          <a:p>
            <a:endParaRPr lang="en-US" altLang="zh-CN" sz="1100" b="1"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通过恢复高频细节增强图像清晰度，将低分辨率图像映射到高分辨率图</a:t>
            </a:r>
          </a:p>
        </p:txBody>
      </p:sp>
      <p:sp>
        <p:nvSpPr>
          <p:cNvPr id="30" name="文本框 29">
            <a:extLst>
              <a:ext uri="{FF2B5EF4-FFF2-40B4-BE49-F238E27FC236}">
                <a16:creationId xmlns:a16="http://schemas.microsoft.com/office/drawing/2014/main" id="{F90FC492-6A8F-444D-8B02-37F786C1B3F2}"/>
              </a:ext>
            </a:extLst>
          </p:cNvPr>
          <p:cNvSpPr txBox="1"/>
          <p:nvPr/>
        </p:nvSpPr>
        <p:spPr>
          <a:xfrm>
            <a:off x="1949983" y="3908896"/>
            <a:ext cx="1691639" cy="1923604"/>
          </a:xfrm>
          <a:prstGeom prst="rect">
            <a:avLst/>
          </a:prstGeom>
          <a:noFill/>
        </p:spPr>
        <p:txBody>
          <a:bodyPr wrap="square" rtlCol="0">
            <a:spAutoFit/>
          </a:bodyPr>
          <a:lstStyle/>
          <a:p>
            <a:r>
              <a:rPr lang="en-US" altLang="zh-CN" sz="1200" b="1" dirty="0">
                <a:latin typeface="微软雅黑" panose="020B0503020204020204" pitchFamily="34" charset="-122"/>
                <a:ea typeface="微软雅黑" panose="020B0503020204020204" pitchFamily="34" charset="-122"/>
              </a:rPr>
              <a:t>CSIST Unmixing</a:t>
            </a:r>
          </a:p>
          <a:p>
            <a:endParaRPr lang="en-US" altLang="zh-CN" sz="1100" b="1"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解耦并准确估计重叠目标的数量、位置和强度，需要将图像映射到具体的目标属性</a:t>
            </a:r>
          </a:p>
        </p:txBody>
      </p:sp>
      <p:sp>
        <p:nvSpPr>
          <p:cNvPr id="38" name="矩形: 圆角 37">
            <a:extLst>
              <a:ext uri="{FF2B5EF4-FFF2-40B4-BE49-F238E27FC236}">
                <a16:creationId xmlns:a16="http://schemas.microsoft.com/office/drawing/2014/main" id="{23F3B0F1-D8A9-40E2-B3EA-D7C490C876BB}"/>
              </a:ext>
            </a:extLst>
          </p:cNvPr>
          <p:cNvSpPr/>
          <p:nvPr/>
        </p:nvSpPr>
        <p:spPr>
          <a:xfrm>
            <a:off x="3899419" y="3195920"/>
            <a:ext cx="2940000" cy="3035439"/>
          </a:xfrm>
          <a:prstGeom prst="roundRect">
            <a:avLst>
              <a:gd name="adj" fmla="val 4689"/>
            </a:avLst>
          </a:prstGeom>
          <a:gradFill flip="none" rotWithShape="1">
            <a:gsLst>
              <a:gs pos="100000">
                <a:srgbClr val="F1F2F4"/>
              </a:gs>
              <a:gs pos="0">
                <a:schemeClr val="bg1"/>
              </a:gs>
            </a:gsLst>
            <a:lin ang="0" scaled="1"/>
            <a:tileRect/>
          </a:gradFill>
          <a:ln w="47625">
            <a:gradFill flip="none" rotWithShape="1">
              <a:gsLst>
                <a:gs pos="0">
                  <a:srgbClr val="E17055"/>
                </a:gs>
                <a:gs pos="9000">
                  <a:srgbClr val="F5F4F9"/>
                </a:gs>
              </a:gsLst>
              <a:lin ang="0" scaled="1"/>
              <a:tileRect/>
            </a:gradFill>
          </a:ln>
          <a:effectLst>
            <a:outerShdw blurRad="50800" dist="381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887B4D21-AF75-4F92-AD90-9846E846DA1E}"/>
              </a:ext>
            </a:extLst>
          </p:cNvPr>
          <p:cNvSpPr/>
          <p:nvPr/>
        </p:nvSpPr>
        <p:spPr>
          <a:xfrm>
            <a:off x="4187280" y="3077563"/>
            <a:ext cx="279357" cy="251460"/>
          </a:xfrm>
          <a:prstGeom prst="ellipse">
            <a:avLst/>
          </a:prstGeom>
          <a:solidFill>
            <a:srgbClr val="DC5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a:t>
            </a:r>
            <a:endParaRPr lang="zh-CN" altLang="en-US" sz="1600" dirty="0"/>
          </a:p>
        </p:txBody>
      </p:sp>
      <p:sp>
        <p:nvSpPr>
          <p:cNvPr id="34" name="矩形: 圆角 33">
            <a:extLst>
              <a:ext uri="{FF2B5EF4-FFF2-40B4-BE49-F238E27FC236}">
                <a16:creationId xmlns:a16="http://schemas.microsoft.com/office/drawing/2014/main" id="{C8A2A205-DBA1-48B5-96C2-A22BC7D1EFB4}"/>
              </a:ext>
            </a:extLst>
          </p:cNvPr>
          <p:cNvSpPr/>
          <p:nvPr/>
        </p:nvSpPr>
        <p:spPr>
          <a:xfrm>
            <a:off x="4044546" y="3739230"/>
            <a:ext cx="2721277" cy="2335926"/>
          </a:xfrm>
          <a:prstGeom prst="roundRect">
            <a:avLst>
              <a:gd name="adj" fmla="val 8370"/>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rgbClr val="E17055"/>
                </a:solidFill>
                <a:latin typeface="微软雅黑" panose="020B0503020204020204" pitchFamily="34" charset="-122"/>
                <a:ea typeface="微软雅黑" panose="020B0503020204020204" pitchFamily="34" charset="-122"/>
              </a:rPr>
              <a:t>关键缺失要素</a:t>
            </a:r>
            <a:endParaRPr lang="en-US" altLang="zh-CN" sz="1400" b="1" dirty="0">
              <a:solidFill>
                <a:srgbClr val="E17055"/>
              </a:solidFill>
              <a:latin typeface="微软雅黑" panose="020B0503020204020204" pitchFamily="34" charset="-122"/>
              <a:ea typeface="微软雅黑" panose="020B0503020204020204" pitchFamily="34" charset="-122"/>
            </a:endParaRPr>
          </a:p>
          <a:p>
            <a:endParaRPr lang="en-US" altLang="zh-CN" sz="1200" b="1" dirty="0">
              <a:solidFill>
                <a:srgbClr val="E17055"/>
              </a:solidFill>
            </a:endParaRPr>
          </a:p>
          <a:p>
            <a:pPr marL="171450" indent="-171450">
              <a:buFont typeface="Wingdings" panose="05000000000000000000" pitchFamily="2" charset="2"/>
              <a:buChar char="l"/>
            </a:pPr>
            <a:r>
              <a:rPr lang="zh-CN" altLang="en-US" sz="1200" b="1" dirty="0">
                <a:solidFill>
                  <a:schemeClr val="bg2">
                    <a:lumMod val="50000"/>
                  </a:schemeClr>
                </a:solidFill>
              </a:rPr>
              <a:t>🗂 </a:t>
            </a:r>
            <a:r>
              <a:rPr lang="zh-CN" altLang="en-US" sz="1400" b="1" dirty="0">
                <a:solidFill>
                  <a:schemeClr val="bg2">
                    <a:lumMod val="50000"/>
                  </a:schemeClr>
                </a:solidFill>
              </a:rPr>
              <a:t>公开基准数据集</a:t>
            </a:r>
            <a:endParaRPr lang="en-US" altLang="zh-CN" sz="1400" b="1" dirty="0">
              <a:solidFill>
                <a:schemeClr val="bg2">
                  <a:lumMod val="50000"/>
                </a:schemeClr>
              </a:solidFill>
            </a:endParaRPr>
          </a:p>
          <a:p>
            <a:pPr marL="171450" indent="-171450">
              <a:buFont typeface="Wingdings" panose="05000000000000000000" pitchFamily="2" charset="2"/>
              <a:buChar char="l"/>
            </a:pPr>
            <a:r>
              <a:rPr lang="zh-CN" altLang="en-US" sz="1200" b="1" dirty="0">
                <a:solidFill>
                  <a:schemeClr val="bg2">
                    <a:lumMod val="50000"/>
                  </a:schemeClr>
                </a:solidFill>
              </a:rPr>
              <a:t>📊 </a:t>
            </a:r>
            <a:r>
              <a:rPr lang="zh-CN" altLang="en-US" sz="1400" b="1" dirty="0">
                <a:solidFill>
                  <a:schemeClr val="bg2">
                    <a:lumMod val="50000"/>
                  </a:schemeClr>
                </a:solidFill>
              </a:rPr>
              <a:t>定制化评估指标</a:t>
            </a:r>
            <a:endParaRPr lang="en-US" altLang="zh-CN" sz="1200" b="1" dirty="0">
              <a:solidFill>
                <a:schemeClr val="bg2">
                  <a:lumMod val="50000"/>
                </a:schemeClr>
              </a:solidFill>
            </a:endParaRPr>
          </a:p>
          <a:p>
            <a:pPr marL="171450" indent="-171450">
              <a:buFont typeface="Wingdings" panose="05000000000000000000" pitchFamily="2" charset="2"/>
              <a:buChar char="l"/>
            </a:pPr>
            <a:r>
              <a:rPr lang="zh-CN" altLang="en-US" sz="1200" b="1" dirty="0">
                <a:solidFill>
                  <a:schemeClr val="bg2">
                    <a:lumMod val="50000"/>
                  </a:schemeClr>
                </a:solidFill>
              </a:rPr>
              <a:t>🛠 </a:t>
            </a:r>
            <a:r>
              <a:rPr lang="zh-CN" altLang="en-US" sz="1400" b="1" dirty="0">
                <a:solidFill>
                  <a:schemeClr val="bg2">
                    <a:lumMod val="50000"/>
                  </a:schemeClr>
                </a:solidFill>
              </a:rPr>
              <a:t>开源工具包</a:t>
            </a:r>
            <a:endParaRPr lang="en-US" altLang="zh-CN" sz="1200" b="1" dirty="0">
              <a:solidFill>
                <a:schemeClr val="bg2">
                  <a:lumMod val="50000"/>
                </a:schemeClr>
              </a:solidFill>
            </a:endParaRPr>
          </a:p>
          <a:p>
            <a:pPr marL="171450" indent="-171450">
              <a:buFont typeface="Wingdings" panose="05000000000000000000" pitchFamily="2" charset="2"/>
              <a:buChar char="l"/>
            </a:pPr>
            <a:endParaRPr lang="en-US" altLang="zh-CN" sz="1200" b="1" dirty="0">
              <a:solidFill>
                <a:schemeClr val="bg2">
                  <a:lumMod val="50000"/>
                </a:schemeClr>
              </a:solidFill>
            </a:endParaRPr>
          </a:p>
          <a:p>
            <a:pPr marL="171450" indent="-171450">
              <a:buFont typeface="Wingdings" panose="05000000000000000000" pitchFamily="2" charset="2"/>
              <a:buChar char="l"/>
            </a:pPr>
            <a:endParaRPr lang="en-US" altLang="zh-CN" sz="1200" b="1" dirty="0">
              <a:solidFill>
                <a:schemeClr val="bg2">
                  <a:lumMod val="50000"/>
                </a:schemeClr>
              </a:solidFill>
            </a:endParaRPr>
          </a:p>
          <a:p>
            <a:pPr marL="171450" indent="-171450">
              <a:buFont typeface="Wingdings" panose="05000000000000000000" pitchFamily="2" charset="2"/>
              <a:buChar char="l"/>
            </a:pPr>
            <a:endParaRPr lang="zh-CN" altLang="en-US" sz="1200" b="1" dirty="0">
              <a:solidFill>
                <a:schemeClr val="bg2">
                  <a:lumMod val="50000"/>
                </a:schemeClr>
              </a:solidFill>
            </a:endParaRPr>
          </a:p>
        </p:txBody>
      </p:sp>
      <p:sp>
        <p:nvSpPr>
          <p:cNvPr id="40" name="矩形: 圆角 39">
            <a:extLst>
              <a:ext uri="{FF2B5EF4-FFF2-40B4-BE49-F238E27FC236}">
                <a16:creationId xmlns:a16="http://schemas.microsoft.com/office/drawing/2014/main" id="{A7D931D1-E534-4F0F-90C2-13302D9E71C8}"/>
              </a:ext>
            </a:extLst>
          </p:cNvPr>
          <p:cNvSpPr/>
          <p:nvPr/>
        </p:nvSpPr>
        <p:spPr>
          <a:xfrm>
            <a:off x="4108151" y="5430944"/>
            <a:ext cx="2594066" cy="363136"/>
          </a:xfrm>
          <a:prstGeom prst="roundRect">
            <a:avLst>
              <a:gd name="adj" fmla="val 12470"/>
            </a:avLst>
          </a:prstGeom>
          <a:solidFill>
            <a:srgbClr val="FFE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a:solidFill>
                  <a:schemeClr val="tx1">
                    <a:lumMod val="75000"/>
                    <a:lumOff val="25000"/>
                  </a:schemeClr>
                </a:solidFill>
                <a:latin typeface="黑体" panose="02010609060101010101" pitchFamily="49" charset="-122"/>
                <a:ea typeface="黑体" panose="02010609060101010101" pitchFamily="49" charset="-122"/>
              </a:rPr>
              <a:t>影响：</a:t>
            </a:r>
            <a:r>
              <a:rPr lang="zh-CN" altLang="en-US" sz="1400" dirty="0">
                <a:solidFill>
                  <a:schemeClr val="tx1">
                    <a:lumMod val="50000"/>
                    <a:lumOff val="50000"/>
                  </a:schemeClr>
                </a:solidFill>
                <a:latin typeface="黑体" panose="02010609060101010101" pitchFamily="49" charset="-122"/>
                <a:ea typeface="黑体" panose="02010609060101010101" pitchFamily="49" charset="-122"/>
              </a:rPr>
              <a:t>阻碍该领域的研究进展</a:t>
            </a:r>
          </a:p>
        </p:txBody>
      </p:sp>
      <p:sp>
        <p:nvSpPr>
          <p:cNvPr id="42" name="文本框 41">
            <a:extLst>
              <a:ext uri="{FF2B5EF4-FFF2-40B4-BE49-F238E27FC236}">
                <a16:creationId xmlns:a16="http://schemas.microsoft.com/office/drawing/2014/main" id="{98607BE4-8852-40F9-9DC3-635F55893763}"/>
              </a:ext>
            </a:extLst>
          </p:cNvPr>
          <p:cNvSpPr txBox="1"/>
          <p:nvPr/>
        </p:nvSpPr>
        <p:spPr>
          <a:xfrm>
            <a:off x="3912960" y="3347355"/>
            <a:ext cx="2928365" cy="338554"/>
          </a:xfrm>
          <a:prstGeom prst="rect">
            <a:avLst/>
          </a:prstGeom>
          <a:noFill/>
        </p:spPr>
        <p:txBody>
          <a:bodyPr wrap="square">
            <a:spAutoFit/>
          </a:bodyPr>
          <a:lstStyle/>
          <a:p>
            <a:r>
              <a:rPr lang="zh-CN" altLang="en-US" sz="1600" b="1" dirty="0">
                <a:solidFill>
                  <a:schemeClr val="tx1"/>
                </a:solidFill>
              </a:rPr>
              <a:t>缺乏开放的深度学习生态系统</a:t>
            </a:r>
            <a:endParaRPr lang="en-US" altLang="zh-CN" sz="1600" b="1" dirty="0">
              <a:solidFill>
                <a:schemeClr val="tx1"/>
              </a:solidFill>
            </a:endParaRPr>
          </a:p>
        </p:txBody>
      </p:sp>
      <p:sp>
        <p:nvSpPr>
          <p:cNvPr id="43" name="文本框 42">
            <a:extLst>
              <a:ext uri="{FF2B5EF4-FFF2-40B4-BE49-F238E27FC236}">
                <a16:creationId xmlns:a16="http://schemas.microsoft.com/office/drawing/2014/main" id="{2BB1A5EA-7393-47C8-BEDD-36C2D0DD646A}"/>
              </a:ext>
            </a:extLst>
          </p:cNvPr>
          <p:cNvSpPr txBox="1"/>
          <p:nvPr/>
        </p:nvSpPr>
        <p:spPr>
          <a:xfrm>
            <a:off x="203388" y="3339735"/>
            <a:ext cx="2928365" cy="369332"/>
          </a:xfrm>
          <a:prstGeom prst="rect">
            <a:avLst/>
          </a:prstGeom>
          <a:noFill/>
        </p:spPr>
        <p:txBody>
          <a:bodyPr wrap="square">
            <a:spAutoFit/>
          </a:bodyPr>
          <a:lstStyle/>
          <a:p>
            <a:r>
              <a:rPr lang="zh-CN" altLang="en-US" b="1" dirty="0">
                <a:solidFill>
                  <a:schemeClr val="tx1"/>
                </a:solidFill>
              </a:rPr>
              <a:t>任务目标的根本差异</a:t>
            </a:r>
            <a:endParaRPr lang="en-US" altLang="zh-CN" b="1" dirty="0">
              <a:solidFill>
                <a:schemeClr val="tx1"/>
              </a:solidFill>
            </a:endParaRPr>
          </a:p>
        </p:txBody>
      </p:sp>
      <p:sp>
        <p:nvSpPr>
          <p:cNvPr id="44" name="文本框 43">
            <a:extLst>
              <a:ext uri="{FF2B5EF4-FFF2-40B4-BE49-F238E27FC236}">
                <a16:creationId xmlns:a16="http://schemas.microsoft.com/office/drawing/2014/main" id="{BC93A859-A7BC-4383-AC57-67113D818FFF}"/>
              </a:ext>
            </a:extLst>
          </p:cNvPr>
          <p:cNvSpPr txBox="1"/>
          <p:nvPr/>
        </p:nvSpPr>
        <p:spPr>
          <a:xfrm>
            <a:off x="203387" y="2717460"/>
            <a:ext cx="2928365" cy="369332"/>
          </a:xfrm>
          <a:prstGeom prst="rect">
            <a:avLst/>
          </a:prstGeom>
          <a:noFill/>
        </p:spPr>
        <p:txBody>
          <a:bodyPr wrap="square">
            <a:spAutoFit/>
          </a:bodyPr>
          <a:lstStyle/>
          <a:p>
            <a:r>
              <a:rPr lang="zh-CN" altLang="en-US" sz="1600" b="1" dirty="0">
                <a:solidFill>
                  <a:schemeClr val="tx1"/>
                </a:solidFill>
              </a:rPr>
              <a:t>🎯</a:t>
            </a:r>
            <a:r>
              <a:rPr lang="zh-CN" altLang="en-US" b="1" dirty="0">
                <a:solidFill>
                  <a:schemeClr val="tx1"/>
                </a:solidFill>
              </a:rPr>
              <a:t>深度学习应用的挑战</a:t>
            </a:r>
            <a:endParaRPr lang="en-US" altLang="zh-CN" sz="1600" b="1" dirty="0">
              <a:solidFill>
                <a:schemeClr val="tx1"/>
              </a:solidFill>
            </a:endParaRPr>
          </a:p>
        </p:txBody>
      </p:sp>
      <p:sp>
        <p:nvSpPr>
          <p:cNvPr id="7" name="矩形: 圆角 6">
            <a:extLst>
              <a:ext uri="{FF2B5EF4-FFF2-40B4-BE49-F238E27FC236}">
                <a16:creationId xmlns:a16="http://schemas.microsoft.com/office/drawing/2014/main" id="{B032B860-F5B5-4703-90BB-B44BB8D62943}"/>
              </a:ext>
            </a:extLst>
          </p:cNvPr>
          <p:cNvSpPr/>
          <p:nvPr/>
        </p:nvSpPr>
        <p:spPr>
          <a:xfrm>
            <a:off x="7050366" y="3739230"/>
            <a:ext cx="4981857" cy="2611106"/>
          </a:xfrm>
          <a:prstGeom prst="roundRect">
            <a:avLst>
              <a:gd name="adj" fmla="val 8794"/>
            </a:avLst>
          </a:prstGeom>
          <a:solidFill>
            <a:srgbClr val="F2F9FD"/>
          </a:solidFill>
          <a:ln>
            <a:solidFill>
              <a:srgbClr val="F2F9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57434EBB-F261-4014-9A9F-4780B246EF2C}"/>
              </a:ext>
            </a:extLst>
          </p:cNvPr>
          <p:cNvSpPr/>
          <p:nvPr/>
        </p:nvSpPr>
        <p:spPr>
          <a:xfrm>
            <a:off x="7145583" y="4992417"/>
            <a:ext cx="1774629" cy="559981"/>
          </a:xfrm>
          <a:prstGeom prst="roundRect">
            <a:avLst>
              <a:gd name="adj" fmla="val 12870"/>
            </a:avLst>
          </a:prstGeom>
          <a:solidFill>
            <a:srgbClr val="008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Ecosystem</a:t>
            </a:r>
            <a:endParaRPr lang="zh-CN" altLang="en-US" sz="2000" b="1"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D38671D-E4B3-44DF-94EB-13B1EDFFD9CB}"/>
              </a:ext>
            </a:extLst>
          </p:cNvPr>
          <p:cNvSpPr/>
          <p:nvPr/>
        </p:nvSpPr>
        <p:spPr>
          <a:xfrm>
            <a:off x="9238527" y="4421519"/>
            <a:ext cx="2582614" cy="45719"/>
          </a:xfrm>
          <a:prstGeom prst="rect">
            <a:avLst/>
          </a:prstGeom>
          <a:solidFill>
            <a:srgbClr val="008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5077826-A09D-4CF4-A43F-76F0583E7BD6}"/>
              </a:ext>
            </a:extLst>
          </p:cNvPr>
          <p:cNvSpPr/>
          <p:nvPr/>
        </p:nvSpPr>
        <p:spPr>
          <a:xfrm>
            <a:off x="9238527" y="5249547"/>
            <a:ext cx="2582614" cy="45719"/>
          </a:xfrm>
          <a:prstGeom prst="rect">
            <a:avLst/>
          </a:prstGeom>
          <a:solidFill>
            <a:srgbClr val="008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2E768E3-6D4E-44F2-B596-398C6F12F9A2}"/>
              </a:ext>
            </a:extLst>
          </p:cNvPr>
          <p:cNvSpPr/>
          <p:nvPr/>
        </p:nvSpPr>
        <p:spPr>
          <a:xfrm>
            <a:off x="9238527" y="6077575"/>
            <a:ext cx="2582614" cy="45719"/>
          </a:xfrm>
          <a:prstGeom prst="rect">
            <a:avLst/>
          </a:prstGeom>
          <a:solidFill>
            <a:srgbClr val="008C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连接符: 肘形 22">
            <a:extLst>
              <a:ext uri="{FF2B5EF4-FFF2-40B4-BE49-F238E27FC236}">
                <a16:creationId xmlns:a16="http://schemas.microsoft.com/office/drawing/2014/main" id="{1CEE97F2-57C8-4A88-BB97-8C0C55693B93}"/>
              </a:ext>
            </a:extLst>
          </p:cNvPr>
          <p:cNvCxnSpPr>
            <a:stCxn id="8" idx="3"/>
            <a:endCxn id="31" idx="1"/>
          </p:cNvCxnSpPr>
          <p:nvPr/>
        </p:nvCxnSpPr>
        <p:spPr>
          <a:xfrm flipV="1">
            <a:off x="8920212" y="5272407"/>
            <a:ext cx="318315" cy="1"/>
          </a:xfrm>
          <a:prstGeom prst="bentConnector3">
            <a:avLst/>
          </a:prstGeom>
        </p:spPr>
        <p:style>
          <a:lnRef idx="2">
            <a:schemeClr val="accent5"/>
          </a:lnRef>
          <a:fillRef idx="0">
            <a:schemeClr val="accent5"/>
          </a:fillRef>
          <a:effectRef idx="1">
            <a:schemeClr val="accent5"/>
          </a:effectRef>
          <a:fontRef idx="minor">
            <a:schemeClr val="tx1"/>
          </a:fontRef>
        </p:style>
      </p:cxnSp>
      <p:sp>
        <p:nvSpPr>
          <p:cNvPr id="36" name="矩形: 圆角 35">
            <a:extLst>
              <a:ext uri="{FF2B5EF4-FFF2-40B4-BE49-F238E27FC236}">
                <a16:creationId xmlns:a16="http://schemas.microsoft.com/office/drawing/2014/main" id="{5DFA2229-5F54-4AFC-9F01-52193FA963EA}"/>
              </a:ext>
            </a:extLst>
          </p:cNvPr>
          <p:cNvSpPr/>
          <p:nvPr/>
        </p:nvSpPr>
        <p:spPr>
          <a:xfrm>
            <a:off x="8036341" y="5543395"/>
            <a:ext cx="1198744" cy="559979"/>
          </a:xfrm>
          <a:custGeom>
            <a:avLst/>
            <a:gdLst>
              <a:gd name="connsiteX0" fmla="*/ 0 w 2835348"/>
              <a:gd name="connsiteY0" fmla="*/ 197302 h 1183790"/>
              <a:gd name="connsiteX1" fmla="*/ 197302 w 2835348"/>
              <a:gd name="connsiteY1" fmla="*/ 0 h 1183790"/>
              <a:gd name="connsiteX2" fmla="*/ 2638046 w 2835348"/>
              <a:gd name="connsiteY2" fmla="*/ 0 h 1183790"/>
              <a:gd name="connsiteX3" fmla="*/ 2835348 w 2835348"/>
              <a:gd name="connsiteY3" fmla="*/ 197302 h 1183790"/>
              <a:gd name="connsiteX4" fmla="*/ 2835348 w 2835348"/>
              <a:gd name="connsiteY4" fmla="*/ 986488 h 1183790"/>
              <a:gd name="connsiteX5" fmla="*/ 2638046 w 2835348"/>
              <a:gd name="connsiteY5" fmla="*/ 1183790 h 1183790"/>
              <a:gd name="connsiteX6" fmla="*/ 197302 w 2835348"/>
              <a:gd name="connsiteY6" fmla="*/ 1183790 h 1183790"/>
              <a:gd name="connsiteX7" fmla="*/ 0 w 2835348"/>
              <a:gd name="connsiteY7" fmla="*/ 986488 h 1183790"/>
              <a:gd name="connsiteX8" fmla="*/ 0 w 2835348"/>
              <a:gd name="connsiteY8" fmla="*/ 197302 h 1183790"/>
              <a:gd name="connsiteX0" fmla="*/ 2835348 w 2835348"/>
              <a:gd name="connsiteY0" fmla="*/ 197302 h 1183790"/>
              <a:gd name="connsiteX1" fmla="*/ 2835348 w 2835348"/>
              <a:gd name="connsiteY1" fmla="*/ 986488 h 1183790"/>
              <a:gd name="connsiteX2" fmla="*/ 2638046 w 2835348"/>
              <a:gd name="connsiteY2" fmla="*/ 1183790 h 1183790"/>
              <a:gd name="connsiteX3" fmla="*/ 197302 w 2835348"/>
              <a:gd name="connsiteY3" fmla="*/ 1183790 h 1183790"/>
              <a:gd name="connsiteX4" fmla="*/ 0 w 2835348"/>
              <a:gd name="connsiteY4" fmla="*/ 986488 h 1183790"/>
              <a:gd name="connsiteX5" fmla="*/ 0 w 2835348"/>
              <a:gd name="connsiteY5" fmla="*/ 197302 h 1183790"/>
              <a:gd name="connsiteX6" fmla="*/ 197302 w 2835348"/>
              <a:gd name="connsiteY6" fmla="*/ 0 h 1183790"/>
              <a:gd name="connsiteX7" fmla="*/ 2729486 w 2835348"/>
              <a:gd name="connsiteY7" fmla="*/ 91440 h 1183790"/>
              <a:gd name="connsiteX0" fmla="*/ 2835348 w 2835348"/>
              <a:gd name="connsiteY0" fmla="*/ 197302 h 1183790"/>
              <a:gd name="connsiteX1" fmla="*/ 2835348 w 2835348"/>
              <a:gd name="connsiteY1" fmla="*/ 986488 h 1183790"/>
              <a:gd name="connsiteX2" fmla="*/ 2638046 w 2835348"/>
              <a:gd name="connsiteY2" fmla="*/ 1183790 h 1183790"/>
              <a:gd name="connsiteX3" fmla="*/ 197302 w 2835348"/>
              <a:gd name="connsiteY3" fmla="*/ 1183790 h 1183790"/>
              <a:gd name="connsiteX4" fmla="*/ 0 w 2835348"/>
              <a:gd name="connsiteY4" fmla="*/ 986488 h 1183790"/>
              <a:gd name="connsiteX5" fmla="*/ 0 w 2835348"/>
              <a:gd name="connsiteY5" fmla="*/ 197302 h 1183790"/>
              <a:gd name="connsiteX6" fmla="*/ 197302 w 2835348"/>
              <a:gd name="connsiteY6" fmla="*/ 0 h 1183790"/>
              <a:gd name="connsiteX0" fmla="*/ 2835348 w 2835348"/>
              <a:gd name="connsiteY0" fmla="*/ 0 h 986488"/>
              <a:gd name="connsiteX1" fmla="*/ 2835348 w 2835348"/>
              <a:gd name="connsiteY1" fmla="*/ 789186 h 986488"/>
              <a:gd name="connsiteX2" fmla="*/ 2638046 w 2835348"/>
              <a:gd name="connsiteY2" fmla="*/ 986488 h 986488"/>
              <a:gd name="connsiteX3" fmla="*/ 197302 w 2835348"/>
              <a:gd name="connsiteY3" fmla="*/ 986488 h 986488"/>
              <a:gd name="connsiteX4" fmla="*/ 0 w 2835348"/>
              <a:gd name="connsiteY4" fmla="*/ 789186 h 986488"/>
              <a:gd name="connsiteX5" fmla="*/ 0 w 2835348"/>
              <a:gd name="connsiteY5" fmla="*/ 0 h 986488"/>
              <a:gd name="connsiteX0" fmla="*/ 2835348 w 2835348"/>
              <a:gd name="connsiteY0" fmla="*/ 789186 h 986488"/>
              <a:gd name="connsiteX1" fmla="*/ 2638046 w 2835348"/>
              <a:gd name="connsiteY1" fmla="*/ 986488 h 986488"/>
              <a:gd name="connsiteX2" fmla="*/ 197302 w 2835348"/>
              <a:gd name="connsiteY2" fmla="*/ 986488 h 986488"/>
              <a:gd name="connsiteX3" fmla="*/ 0 w 2835348"/>
              <a:gd name="connsiteY3" fmla="*/ 789186 h 986488"/>
              <a:gd name="connsiteX4" fmla="*/ 0 w 2835348"/>
              <a:gd name="connsiteY4" fmla="*/ 0 h 986488"/>
              <a:gd name="connsiteX0" fmla="*/ 2638046 w 2638046"/>
              <a:gd name="connsiteY0" fmla="*/ 986488 h 986488"/>
              <a:gd name="connsiteX1" fmla="*/ 197302 w 2638046"/>
              <a:gd name="connsiteY1" fmla="*/ 986488 h 986488"/>
              <a:gd name="connsiteX2" fmla="*/ 0 w 2638046"/>
              <a:gd name="connsiteY2" fmla="*/ 789186 h 986488"/>
              <a:gd name="connsiteX3" fmla="*/ 0 w 2638046"/>
              <a:gd name="connsiteY3" fmla="*/ 0 h 986488"/>
            </a:gdLst>
            <a:ahLst/>
            <a:cxnLst>
              <a:cxn ang="0">
                <a:pos x="connsiteX0" y="connsiteY0"/>
              </a:cxn>
              <a:cxn ang="0">
                <a:pos x="connsiteX1" y="connsiteY1"/>
              </a:cxn>
              <a:cxn ang="0">
                <a:pos x="connsiteX2" y="connsiteY2"/>
              </a:cxn>
              <a:cxn ang="0">
                <a:pos x="connsiteX3" y="connsiteY3"/>
              </a:cxn>
            </a:cxnLst>
            <a:rect l="l" t="t" r="r" b="b"/>
            <a:pathLst>
              <a:path w="2638046" h="986488">
                <a:moveTo>
                  <a:pt x="2638046" y="986488"/>
                </a:moveTo>
                <a:lnTo>
                  <a:pt x="197302" y="986488"/>
                </a:lnTo>
                <a:cubicBezTo>
                  <a:pt x="88335" y="986488"/>
                  <a:pt x="0" y="898153"/>
                  <a:pt x="0" y="789186"/>
                </a:cubicBezTo>
                <a:lnTo>
                  <a:pt x="0" y="0"/>
                </a:lnTo>
              </a:path>
            </a:pathLst>
          </a:custGeom>
          <a:no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35">
            <a:extLst>
              <a:ext uri="{FF2B5EF4-FFF2-40B4-BE49-F238E27FC236}">
                <a16:creationId xmlns:a16="http://schemas.microsoft.com/office/drawing/2014/main" id="{FCDAF7BA-3B86-4DBB-A66B-13BD89F76EBD}"/>
              </a:ext>
            </a:extLst>
          </p:cNvPr>
          <p:cNvSpPr/>
          <p:nvPr/>
        </p:nvSpPr>
        <p:spPr>
          <a:xfrm flipV="1">
            <a:off x="8032897" y="4437829"/>
            <a:ext cx="1205630" cy="559982"/>
          </a:xfrm>
          <a:custGeom>
            <a:avLst/>
            <a:gdLst>
              <a:gd name="connsiteX0" fmla="*/ 0 w 2835348"/>
              <a:gd name="connsiteY0" fmla="*/ 197302 h 1183790"/>
              <a:gd name="connsiteX1" fmla="*/ 197302 w 2835348"/>
              <a:gd name="connsiteY1" fmla="*/ 0 h 1183790"/>
              <a:gd name="connsiteX2" fmla="*/ 2638046 w 2835348"/>
              <a:gd name="connsiteY2" fmla="*/ 0 h 1183790"/>
              <a:gd name="connsiteX3" fmla="*/ 2835348 w 2835348"/>
              <a:gd name="connsiteY3" fmla="*/ 197302 h 1183790"/>
              <a:gd name="connsiteX4" fmla="*/ 2835348 w 2835348"/>
              <a:gd name="connsiteY4" fmla="*/ 986488 h 1183790"/>
              <a:gd name="connsiteX5" fmla="*/ 2638046 w 2835348"/>
              <a:gd name="connsiteY5" fmla="*/ 1183790 h 1183790"/>
              <a:gd name="connsiteX6" fmla="*/ 197302 w 2835348"/>
              <a:gd name="connsiteY6" fmla="*/ 1183790 h 1183790"/>
              <a:gd name="connsiteX7" fmla="*/ 0 w 2835348"/>
              <a:gd name="connsiteY7" fmla="*/ 986488 h 1183790"/>
              <a:gd name="connsiteX8" fmla="*/ 0 w 2835348"/>
              <a:gd name="connsiteY8" fmla="*/ 197302 h 1183790"/>
              <a:gd name="connsiteX0" fmla="*/ 2835348 w 2835348"/>
              <a:gd name="connsiteY0" fmla="*/ 197302 h 1183790"/>
              <a:gd name="connsiteX1" fmla="*/ 2835348 w 2835348"/>
              <a:gd name="connsiteY1" fmla="*/ 986488 h 1183790"/>
              <a:gd name="connsiteX2" fmla="*/ 2638046 w 2835348"/>
              <a:gd name="connsiteY2" fmla="*/ 1183790 h 1183790"/>
              <a:gd name="connsiteX3" fmla="*/ 197302 w 2835348"/>
              <a:gd name="connsiteY3" fmla="*/ 1183790 h 1183790"/>
              <a:gd name="connsiteX4" fmla="*/ 0 w 2835348"/>
              <a:gd name="connsiteY4" fmla="*/ 986488 h 1183790"/>
              <a:gd name="connsiteX5" fmla="*/ 0 w 2835348"/>
              <a:gd name="connsiteY5" fmla="*/ 197302 h 1183790"/>
              <a:gd name="connsiteX6" fmla="*/ 197302 w 2835348"/>
              <a:gd name="connsiteY6" fmla="*/ 0 h 1183790"/>
              <a:gd name="connsiteX7" fmla="*/ 2729486 w 2835348"/>
              <a:gd name="connsiteY7" fmla="*/ 91440 h 1183790"/>
              <a:gd name="connsiteX0" fmla="*/ 2835348 w 2835348"/>
              <a:gd name="connsiteY0" fmla="*/ 197302 h 1183790"/>
              <a:gd name="connsiteX1" fmla="*/ 2835348 w 2835348"/>
              <a:gd name="connsiteY1" fmla="*/ 986488 h 1183790"/>
              <a:gd name="connsiteX2" fmla="*/ 2638046 w 2835348"/>
              <a:gd name="connsiteY2" fmla="*/ 1183790 h 1183790"/>
              <a:gd name="connsiteX3" fmla="*/ 197302 w 2835348"/>
              <a:gd name="connsiteY3" fmla="*/ 1183790 h 1183790"/>
              <a:gd name="connsiteX4" fmla="*/ 0 w 2835348"/>
              <a:gd name="connsiteY4" fmla="*/ 986488 h 1183790"/>
              <a:gd name="connsiteX5" fmla="*/ 0 w 2835348"/>
              <a:gd name="connsiteY5" fmla="*/ 197302 h 1183790"/>
              <a:gd name="connsiteX6" fmla="*/ 197302 w 2835348"/>
              <a:gd name="connsiteY6" fmla="*/ 0 h 1183790"/>
              <a:gd name="connsiteX0" fmla="*/ 2835348 w 2835348"/>
              <a:gd name="connsiteY0" fmla="*/ 0 h 986488"/>
              <a:gd name="connsiteX1" fmla="*/ 2835348 w 2835348"/>
              <a:gd name="connsiteY1" fmla="*/ 789186 h 986488"/>
              <a:gd name="connsiteX2" fmla="*/ 2638046 w 2835348"/>
              <a:gd name="connsiteY2" fmla="*/ 986488 h 986488"/>
              <a:gd name="connsiteX3" fmla="*/ 197302 w 2835348"/>
              <a:gd name="connsiteY3" fmla="*/ 986488 h 986488"/>
              <a:gd name="connsiteX4" fmla="*/ 0 w 2835348"/>
              <a:gd name="connsiteY4" fmla="*/ 789186 h 986488"/>
              <a:gd name="connsiteX5" fmla="*/ 0 w 2835348"/>
              <a:gd name="connsiteY5" fmla="*/ 0 h 986488"/>
              <a:gd name="connsiteX0" fmla="*/ 2835348 w 2835348"/>
              <a:gd name="connsiteY0" fmla="*/ 789186 h 986488"/>
              <a:gd name="connsiteX1" fmla="*/ 2638046 w 2835348"/>
              <a:gd name="connsiteY1" fmla="*/ 986488 h 986488"/>
              <a:gd name="connsiteX2" fmla="*/ 197302 w 2835348"/>
              <a:gd name="connsiteY2" fmla="*/ 986488 h 986488"/>
              <a:gd name="connsiteX3" fmla="*/ 0 w 2835348"/>
              <a:gd name="connsiteY3" fmla="*/ 789186 h 986488"/>
              <a:gd name="connsiteX4" fmla="*/ 0 w 2835348"/>
              <a:gd name="connsiteY4" fmla="*/ 0 h 986488"/>
              <a:gd name="connsiteX0" fmla="*/ 2638046 w 2638046"/>
              <a:gd name="connsiteY0" fmla="*/ 986488 h 986488"/>
              <a:gd name="connsiteX1" fmla="*/ 197302 w 2638046"/>
              <a:gd name="connsiteY1" fmla="*/ 986488 h 986488"/>
              <a:gd name="connsiteX2" fmla="*/ 0 w 2638046"/>
              <a:gd name="connsiteY2" fmla="*/ 789186 h 986488"/>
              <a:gd name="connsiteX3" fmla="*/ 0 w 2638046"/>
              <a:gd name="connsiteY3" fmla="*/ 0 h 986488"/>
            </a:gdLst>
            <a:ahLst/>
            <a:cxnLst>
              <a:cxn ang="0">
                <a:pos x="connsiteX0" y="connsiteY0"/>
              </a:cxn>
              <a:cxn ang="0">
                <a:pos x="connsiteX1" y="connsiteY1"/>
              </a:cxn>
              <a:cxn ang="0">
                <a:pos x="connsiteX2" y="connsiteY2"/>
              </a:cxn>
              <a:cxn ang="0">
                <a:pos x="connsiteX3" y="connsiteY3"/>
              </a:cxn>
            </a:cxnLst>
            <a:rect l="l" t="t" r="r" b="b"/>
            <a:pathLst>
              <a:path w="2638046" h="986488">
                <a:moveTo>
                  <a:pt x="2638046" y="986488"/>
                </a:moveTo>
                <a:lnTo>
                  <a:pt x="197302" y="986488"/>
                </a:lnTo>
                <a:cubicBezTo>
                  <a:pt x="88335" y="986488"/>
                  <a:pt x="0" y="898153"/>
                  <a:pt x="0" y="789186"/>
                </a:cubicBezTo>
                <a:lnTo>
                  <a:pt x="0" y="0"/>
                </a:lnTo>
              </a:path>
            </a:pathLst>
          </a:custGeom>
          <a:no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C0FA7537-2532-4F75-B4B5-91DC2AD79C2D}"/>
              </a:ext>
            </a:extLst>
          </p:cNvPr>
          <p:cNvSpPr txBox="1"/>
          <p:nvPr/>
        </p:nvSpPr>
        <p:spPr>
          <a:xfrm>
            <a:off x="9092049" y="3835854"/>
            <a:ext cx="2582614" cy="646331"/>
          </a:xfrm>
          <a:prstGeom prst="rect">
            <a:avLst/>
          </a:prstGeom>
          <a:noFill/>
        </p:spPr>
        <p:txBody>
          <a:bodyPr wrap="square" rtlCol="0">
            <a:spAutoFit/>
          </a:bodyPr>
          <a:lstStyle/>
          <a:p>
            <a:r>
              <a:rPr lang="en-US" altLang="zh-CN" dirty="0"/>
              <a:t>(1) CSIST-100K</a:t>
            </a:r>
            <a:r>
              <a:rPr lang="zh-CN" altLang="en-US" dirty="0"/>
              <a:t>，公开基准数据集</a:t>
            </a:r>
          </a:p>
        </p:txBody>
      </p:sp>
      <p:sp>
        <p:nvSpPr>
          <p:cNvPr id="46" name="文本框 45">
            <a:extLst>
              <a:ext uri="{FF2B5EF4-FFF2-40B4-BE49-F238E27FC236}">
                <a16:creationId xmlns:a16="http://schemas.microsoft.com/office/drawing/2014/main" id="{6FB3EDC2-BCD7-4C23-98A8-4AE225A0DB64}"/>
              </a:ext>
            </a:extLst>
          </p:cNvPr>
          <p:cNvSpPr txBox="1"/>
          <p:nvPr/>
        </p:nvSpPr>
        <p:spPr>
          <a:xfrm>
            <a:off x="9079369" y="4644699"/>
            <a:ext cx="2654742" cy="646331"/>
          </a:xfrm>
          <a:prstGeom prst="rect">
            <a:avLst/>
          </a:prstGeom>
          <a:noFill/>
        </p:spPr>
        <p:txBody>
          <a:bodyPr wrap="square" rtlCol="0">
            <a:spAutoFit/>
          </a:bodyPr>
          <a:lstStyle/>
          <a:p>
            <a:r>
              <a:rPr lang="en-US" altLang="zh-CN" dirty="0"/>
              <a:t>(2) CSO-mAP</a:t>
            </a:r>
            <a:r>
              <a:rPr lang="zh-CN" altLang="en-US" dirty="0"/>
              <a:t>，用于亚像素检测的专用评估指标</a:t>
            </a:r>
          </a:p>
        </p:txBody>
      </p:sp>
      <p:sp>
        <p:nvSpPr>
          <p:cNvPr id="47" name="文本框 46">
            <a:extLst>
              <a:ext uri="{FF2B5EF4-FFF2-40B4-BE49-F238E27FC236}">
                <a16:creationId xmlns:a16="http://schemas.microsoft.com/office/drawing/2014/main" id="{1933022B-3A21-40C3-B984-3B4E99B8173A}"/>
              </a:ext>
            </a:extLst>
          </p:cNvPr>
          <p:cNvSpPr txBox="1"/>
          <p:nvPr/>
        </p:nvSpPr>
        <p:spPr>
          <a:xfrm>
            <a:off x="9096392" y="5470914"/>
            <a:ext cx="3067255" cy="646331"/>
          </a:xfrm>
          <a:prstGeom prst="rect">
            <a:avLst/>
          </a:prstGeom>
          <a:noFill/>
        </p:spPr>
        <p:txBody>
          <a:bodyPr wrap="square" rtlCol="0">
            <a:spAutoFit/>
          </a:bodyPr>
          <a:lstStyle/>
          <a:p>
            <a:r>
              <a:rPr lang="en-US" altLang="zh-CN" dirty="0"/>
              <a:t>(3) GrokCSO</a:t>
            </a:r>
            <a:r>
              <a:rPr lang="zh-CN" altLang="en-US" dirty="0"/>
              <a:t>，开源工具包，包含</a:t>
            </a:r>
            <a:r>
              <a:rPr lang="en-US" altLang="zh-CN" dirty="0"/>
              <a:t>DISTA-Net</a:t>
            </a:r>
            <a:r>
              <a:rPr lang="zh-CN" altLang="en-US" dirty="0"/>
              <a:t>及其它模型</a:t>
            </a:r>
          </a:p>
        </p:txBody>
      </p:sp>
    </p:spTree>
    <p:extLst>
      <p:ext uri="{BB962C8B-B14F-4D97-AF65-F5344CB8AC3E}">
        <p14:creationId xmlns:p14="http://schemas.microsoft.com/office/powerpoint/2010/main" val="140182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D51D7-F12E-46C9-8B52-EC6C1713CDC1}"/>
              </a:ext>
            </a:extLst>
          </p:cNvPr>
          <p:cNvSpPr>
            <a:spLocks noGrp="1"/>
          </p:cNvSpPr>
          <p:nvPr>
            <p:ph type="title"/>
          </p:nvPr>
        </p:nvSpPr>
        <p:spPr/>
        <p:txBody>
          <a:bodyPr/>
          <a:lstStyle/>
          <a:p>
            <a:r>
              <a:rPr lang="en-US" altLang="zh-CN" sz="4000" b="0" i="0" u="none" strike="noStrike" dirty="0">
                <a:solidFill>
                  <a:srgbClr val="FFFFFF"/>
                </a:solidFill>
                <a:latin typeface="Times New Roman" panose="02020603050405020304" pitchFamily="18" charset="0"/>
                <a:ea typeface="Calibri"/>
                <a:cs typeface="Times New Roman" panose="02020603050405020304" pitchFamily="18" charset="0"/>
                <a:sym typeface="Calibri"/>
              </a:rPr>
              <a:t>CSIST-100K</a:t>
            </a:r>
            <a:endParaRPr lang="zh-CN" altLang="en-US" dirty="0"/>
          </a:p>
        </p:txBody>
      </p:sp>
      <p:sp>
        <p:nvSpPr>
          <p:cNvPr id="3" name="内容占位符 2">
            <a:extLst>
              <a:ext uri="{FF2B5EF4-FFF2-40B4-BE49-F238E27FC236}">
                <a16:creationId xmlns:a16="http://schemas.microsoft.com/office/drawing/2014/main" id="{522574C6-56E6-4DA5-9EAC-1EB2C1587564}"/>
              </a:ext>
            </a:extLst>
          </p:cNvPr>
          <p:cNvSpPr>
            <a:spLocks noGrp="1"/>
          </p:cNvSpPr>
          <p:nvPr>
            <p:ph idx="1"/>
          </p:nvPr>
        </p:nvSpPr>
        <p:spPr/>
        <p:txBody>
          <a:bodyPr/>
          <a:lstStyle/>
          <a:p>
            <a:r>
              <a:rPr lang="zh-CN" altLang="en-US" dirty="0"/>
              <a:t>基于光学衍射效应和瑞利判据 </a:t>
            </a:r>
            <a:r>
              <a:rPr lang="en-US" altLang="zh-CN" dirty="0"/>
              <a:t>(Rayleigh criterion)</a:t>
            </a:r>
            <a:r>
              <a:rPr lang="zh-CN" altLang="en-US" dirty="0"/>
              <a:t>，仿真实验生成 </a:t>
            </a:r>
            <a:r>
              <a:rPr lang="en-US" altLang="zh-CN" dirty="0"/>
              <a:t>10w </a:t>
            </a:r>
            <a:r>
              <a:rPr lang="zh-CN" altLang="en-US" dirty="0"/>
              <a:t>张图像及其标注构成数据集 </a:t>
            </a:r>
            <a:r>
              <a:rPr lang="en-US" altLang="zh-CN" dirty="0"/>
              <a:t>CSIST-100K </a:t>
            </a:r>
          </a:p>
          <a:p>
            <a:endParaRPr lang="zh-CN" altLang="en-US" dirty="0"/>
          </a:p>
        </p:txBody>
      </p:sp>
      <p:sp>
        <p:nvSpPr>
          <p:cNvPr id="4" name="日期占位符 3">
            <a:extLst>
              <a:ext uri="{FF2B5EF4-FFF2-40B4-BE49-F238E27FC236}">
                <a16:creationId xmlns:a16="http://schemas.microsoft.com/office/drawing/2014/main" id="{D6F13315-77EA-4FB7-862C-DB0C23792207}"/>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2D4CE773-F264-4C9A-B6E1-E6E8F667D02B}"/>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7FB540BA-3A27-4750-B24B-0BC3E2B5921E}"/>
              </a:ext>
            </a:extLst>
          </p:cNvPr>
          <p:cNvSpPr>
            <a:spLocks noGrp="1"/>
          </p:cNvSpPr>
          <p:nvPr>
            <p:ph type="sldNum" sz="quarter" idx="12"/>
          </p:nvPr>
        </p:nvSpPr>
        <p:spPr/>
        <p:txBody>
          <a:bodyPr/>
          <a:lstStyle/>
          <a:p>
            <a:fld id="{B8AAA92B-FE95-4EA0-A228-252CCF87D5D4}" type="slidenum">
              <a:rPr lang="zh-CN" altLang="en-US" smtClean="0"/>
              <a:pPr/>
              <a:t>8</a:t>
            </a:fld>
            <a:endParaRPr lang="zh-CN" altLang="en-US" dirty="0"/>
          </a:p>
        </p:txBody>
      </p:sp>
      <p:pic>
        <p:nvPicPr>
          <p:cNvPr id="7" name="Picture 4">
            <a:extLst>
              <a:ext uri="{FF2B5EF4-FFF2-40B4-BE49-F238E27FC236}">
                <a16:creationId xmlns:a16="http://schemas.microsoft.com/office/drawing/2014/main" id="{81024D20-9DFE-4C0C-A339-8D7CD7A682FD}"/>
              </a:ext>
            </a:extLst>
          </p:cNvPr>
          <p:cNvPicPr>
            <a:picLocks noChangeAspect="1"/>
          </p:cNvPicPr>
          <p:nvPr/>
        </p:nvPicPr>
        <p:blipFill>
          <a:blip r:embed="rId4"/>
          <a:srcRect/>
          <a:stretch>
            <a:fillRect/>
          </a:stretch>
        </p:blipFill>
        <p:spPr>
          <a:xfrm>
            <a:off x="406964" y="2065861"/>
            <a:ext cx="5054381" cy="3571528"/>
          </a:xfrm>
          <a:prstGeom prst="rect">
            <a:avLst/>
          </a:prstGeom>
          <a:ln w="12700">
            <a:noFill/>
            <a:prstDash val="solid"/>
          </a:ln>
        </p:spPr>
      </p:pic>
      <p:pic>
        <p:nvPicPr>
          <p:cNvPr id="8" name="Picture 3">
            <a:extLst>
              <a:ext uri="{FF2B5EF4-FFF2-40B4-BE49-F238E27FC236}">
                <a16:creationId xmlns:a16="http://schemas.microsoft.com/office/drawing/2014/main" id="{8E4C7E6B-B39A-4A38-BCEF-B57C3C27578B}"/>
              </a:ext>
            </a:extLst>
          </p:cNvPr>
          <p:cNvPicPr>
            <a:picLocks noChangeAspect="1"/>
          </p:cNvPicPr>
          <p:nvPr/>
        </p:nvPicPr>
        <p:blipFill rotWithShape="1">
          <a:blip r:embed="rId5"/>
          <a:srcRect l="888" r="63521" b="84946"/>
          <a:stretch/>
        </p:blipFill>
        <p:spPr>
          <a:xfrm>
            <a:off x="5682103" y="2304306"/>
            <a:ext cx="2560307" cy="439735"/>
          </a:xfrm>
          <a:prstGeom prst="rect">
            <a:avLst/>
          </a:prstGeom>
          <a:ln w="12700">
            <a:noFill/>
            <a:prstDash val="solid"/>
          </a:ln>
        </p:spPr>
      </p:pic>
      <mc:AlternateContent xmlns:mc="http://schemas.openxmlformats.org/markup-compatibility/2006" xmlns:a14="http://schemas.microsoft.com/office/drawing/2010/main">
        <mc:Choice Requires="a14">
          <p:graphicFrame>
            <p:nvGraphicFramePr>
              <p:cNvPr id="9" name="表格 9">
                <a:extLst>
                  <a:ext uri="{FF2B5EF4-FFF2-40B4-BE49-F238E27FC236}">
                    <a16:creationId xmlns:a16="http://schemas.microsoft.com/office/drawing/2014/main" id="{6AD18511-9E58-49C0-951C-D9EFFC9993CE}"/>
                  </a:ext>
                </a:extLst>
              </p:cNvPr>
              <p:cNvGraphicFramePr>
                <a:graphicFrameLocks noGrp="1"/>
              </p:cNvGraphicFramePr>
              <p:nvPr>
                <p:extLst>
                  <p:ext uri="{D42A27DB-BD31-4B8C-83A1-F6EECF244321}">
                    <p14:modId xmlns:p14="http://schemas.microsoft.com/office/powerpoint/2010/main" val="1072977924"/>
                  </p:ext>
                </p:extLst>
              </p:nvPr>
            </p:nvGraphicFramePr>
            <p:xfrm>
              <a:off x="5692945" y="2669000"/>
              <a:ext cx="6191595" cy="2494280"/>
            </p:xfrm>
            <a:graphic>
              <a:graphicData uri="http://schemas.openxmlformats.org/drawingml/2006/table">
                <a:tbl>
                  <a:tblPr firstRow="1" bandRow="1">
                    <a:tableStyleId>{5C22544A-7EE6-4342-B048-85BDC9FD1C3A}</a:tableStyleId>
                  </a:tblPr>
                  <a:tblGrid>
                    <a:gridCol w="2050645">
                      <a:extLst>
                        <a:ext uri="{9D8B030D-6E8A-4147-A177-3AD203B41FA5}">
                          <a16:colId xmlns:a16="http://schemas.microsoft.com/office/drawing/2014/main" val="2538376989"/>
                        </a:ext>
                      </a:extLst>
                    </a:gridCol>
                    <a:gridCol w="4140950">
                      <a:extLst>
                        <a:ext uri="{9D8B030D-6E8A-4147-A177-3AD203B41FA5}">
                          <a16:colId xmlns:a16="http://schemas.microsoft.com/office/drawing/2014/main" val="595650811"/>
                        </a:ext>
                      </a:extLst>
                    </a:gridCol>
                  </a:tblGrid>
                  <a:tr h="370840">
                    <a:tc>
                      <a:txBody>
                        <a:bodyPr/>
                        <a:lstStyle/>
                        <a:p>
                          <a:pPr algn="ctr"/>
                          <a:r>
                            <a:rPr lang="en-US" altLang="zh-CN" dirty="0"/>
                            <a:t>Parameter</a:t>
                          </a:r>
                          <a:endParaRPr lang="zh-CN" altLang="en-US" dirty="0"/>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CN" dirty="0"/>
                            <a:t>Value/Range</a:t>
                          </a:r>
                          <a:endParaRPr lang="zh-CN" altLang="en-US" dirty="0"/>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9DC3E6"/>
                        </a:solidFill>
                      </a:tcPr>
                    </a:tc>
                    <a:extLst>
                      <a:ext uri="{0D108BD9-81ED-4DB2-BD59-A6C34878D82A}">
                        <a16:rowId xmlns:a16="http://schemas.microsoft.com/office/drawing/2014/main" val="2056328531"/>
                      </a:ext>
                    </a:extLst>
                  </a:tr>
                  <a:tr h="370840">
                    <a:tc>
                      <a:txBody>
                        <a:bodyPr/>
                        <a:lstStyle/>
                        <a:p>
                          <a:pPr algn="l"/>
                          <a:r>
                            <a:rPr lang="en-US" altLang="zh-CN" dirty="0">
                              <a:solidFill>
                                <a:schemeClr val="tx1">
                                  <a:lumMod val="75000"/>
                                  <a:lumOff val="25000"/>
                                </a:schemeClr>
                              </a:solidFill>
                            </a:rPr>
                            <a:t>Imaging Size</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14:m>
                            <m:oMathPara xmlns:m="http://schemas.openxmlformats.org/officeDocument/2006/math">
                              <m:oMathParaPr>
                                <m:jc m:val="left"/>
                              </m:oMathParaPr>
                              <m:oMath xmlns:m="http://schemas.openxmlformats.org/officeDocument/2006/math">
                                <m:r>
                                  <a:rPr lang="en-US" altLang="zh-CN" b="0" i="0" smtClean="0">
                                    <a:solidFill>
                                      <a:schemeClr val="tx1">
                                        <a:lumMod val="75000"/>
                                        <a:lumOff val="25000"/>
                                      </a:schemeClr>
                                    </a:solidFill>
                                    <a:latin typeface="Cambria Math" panose="02040503050406030204" pitchFamily="18" charset="0"/>
                                  </a:rPr>
                                  <m:t>11</m:t>
                                </m:r>
                                <m:r>
                                  <a:rPr lang="en-US" altLang="zh-CN" b="0" i="1" smtClean="0">
                                    <a:solidFill>
                                      <a:schemeClr val="tx1">
                                        <a:lumMod val="75000"/>
                                        <a:lumOff val="25000"/>
                                      </a:schemeClr>
                                    </a:solidFill>
                                    <a:latin typeface="Cambria Math" panose="02040503050406030204" pitchFamily="18" charset="0"/>
                                  </a:rPr>
                                  <m:t>×11</m:t>
                                </m:r>
                                <m:r>
                                  <a:rPr lang="en-US" altLang="zh-CN" b="0" i="0" smtClean="0">
                                    <a:solidFill>
                                      <a:schemeClr val="tx1">
                                        <a:lumMod val="75000"/>
                                        <a:lumOff val="25000"/>
                                      </a:schemeClr>
                                    </a:solidFill>
                                    <a:latin typeface="Cambria Math" panose="02040503050406030204" pitchFamily="18" charset="0"/>
                                  </a:rPr>
                                  <m:t> </m:t>
                                </m:r>
                                <m:r>
                                  <m:rPr>
                                    <m:sty m:val="p"/>
                                  </m:rPr>
                                  <a:rPr lang="en-US" altLang="zh-CN" b="0" i="0" smtClean="0">
                                    <a:solidFill>
                                      <a:schemeClr val="tx1">
                                        <a:lumMod val="75000"/>
                                        <a:lumOff val="25000"/>
                                      </a:schemeClr>
                                    </a:solidFill>
                                    <a:latin typeface="Cambria Math" panose="02040503050406030204" pitchFamily="18" charset="0"/>
                                  </a:rPr>
                                  <m:t>pixels</m:t>
                                </m:r>
                              </m:oMath>
                            </m:oMathPara>
                          </a14:m>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99228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b="0" i="1" smtClean="0">
                                        <a:solidFill>
                                          <a:schemeClr val="tx1">
                                            <a:lumMod val="75000"/>
                                            <a:lumOff val="25000"/>
                                          </a:schemeClr>
                                        </a:solidFill>
                                        <a:latin typeface="Cambria Math" panose="02040503050406030204" pitchFamily="18" charset="0"/>
                                      </a:rPr>
                                    </m:ctrlPr>
                                  </m:sSubPr>
                                  <m:e>
                                    <m:r>
                                      <a:rPr lang="en-US" altLang="zh-CN" b="0" i="1" smtClean="0">
                                        <a:solidFill>
                                          <a:schemeClr val="tx1">
                                            <a:lumMod val="75000"/>
                                            <a:lumOff val="25000"/>
                                          </a:schemeClr>
                                        </a:solidFill>
                                        <a:latin typeface="Cambria Math" panose="02040503050406030204" pitchFamily="18" charset="0"/>
                                      </a:rPr>
                                      <m:t>𝜎</m:t>
                                    </m:r>
                                  </m:e>
                                  <m:sub>
                                    <m:r>
                                      <a:rPr lang="en-US" altLang="zh-CN" b="0" i="1" smtClean="0">
                                        <a:solidFill>
                                          <a:schemeClr val="tx1">
                                            <a:lumMod val="75000"/>
                                            <a:lumOff val="25000"/>
                                          </a:schemeClr>
                                        </a:solidFill>
                                        <a:latin typeface="Cambria Math" panose="02040503050406030204" pitchFamily="18" charset="0"/>
                                      </a:rPr>
                                      <m:t>𝑃𝑆𝐹</m:t>
                                    </m:r>
                                  </m:sub>
                                </m:sSub>
                              </m:oMath>
                            </m:oMathPara>
                          </a14:m>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pPr algn="l"/>
                          <a:r>
                            <a:rPr lang="en-US" altLang="zh-CN" dirty="0">
                              <a:solidFill>
                                <a:schemeClr val="tx1">
                                  <a:lumMod val="75000"/>
                                  <a:lumOff val="25000"/>
                                </a:schemeClr>
                              </a:solidFill>
                            </a:rPr>
                            <a:t>0.5 pixel</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6F8FA"/>
                        </a:solidFill>
                      </a:tcPr>
                    </a:tc>
                    <a:extLst>
                      <a:ext uri="{0D108BD9-81ED-4DB2-BD59-A6C34878D82A}">
                        <a16:rowId xmlns:a16="http://schemas.microsoft.com/office/drawing/2014/main" val="3546796347"/>
                      </a:ext>
                    </a:extLst>
                  </a:tr>
                  <a:tr h="370840">
                    <a:tc>
                      <a:txBody>
                        <a:bodyPr/>
                        <a:lstStyle/>
                        <a:p>
                          <a:pPr algn="l"/>
                          <a:r>
                            <a:rPr lang="en-US" altLang="zh-CN" dirty="0">
                              <a:solidFill>
                                <a:schemeClr val="tx1">
                                  <a:lumMod val="75000"/>
                                  <a:lumOff val="25000"/>
                                </a:schemeClr>
                              </a:solidFill>
                            </a:rPr>
                            <a:t>Targets per Image</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dirty="0">
                              <a:solidFill>
                                <a:schemeClr val="tx1">
                                  <a:lumMod val="75000"/>
                                  <a:lumOff val="25000"/>
                                </a:schemeClr>
                              </a:solidFill>
                            </a:rPr>
                            <a:t>1-5 (random)</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6241455"/>
                      </a:ext>
                    </a:extLst>
                  </a:tr>
                  <a:tr h="370840">
                    <a:tc>
                      <a:txBody>
                        <a:bodyPr/>
                        <a:lstStyle/>
                        <a:p>
                          <a:pPr algn="l"/>
                          <a:r>
                            <a:rPr lang="en-US" altLang="zh-CN" dirty="0">
                              <a:solidFill>
                                <a:schemeClr val="tx1">
                                  <a:lumMod val="75000"/>
                                  <a:lumOff val="25000"/>
                                </a:schemeClr>
                              </a:solidFill>
                            </a:rPr>
                            <a:t>Intensity Range</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pPr algn="l"/>
                          <a:r>
                            <a:rPr lang="en-US" altLang="zh-CN" dirty="0">
                              <a:solidFill>
                                <a:schemeClr val="tx1">
                                  <a:lumMod val="75000"/>
                                  <a:lumOff val="25000"/>
                                </a:schemeClr>
                              </a:solidFill>
                            </a:rPr>
                            <a:t>220-250 units</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6F8FA"/>
                        </a:solidFill>
                      </a:tcPr>
                    </a:tc>
                    <a:extLst>
                      <a:ext uri="{0D108BD9-81ED-4DB2-BD59-A6C34878D82A}">
                        <a16:rowId xmlns:a16="http://schemas.microsoft.com/office/drawing/2014/main" val="2629779434"/>
                      </a:ext>
                    </a:extLst>
                  </a:tr>
                  <a:tr h="370840">
                    <a:tc>
                      <a:txBody>
                        <a:bodyPr/>
                        <a:lstStyle/>
                        <a:p>
                          <a:pPr algn="l"/>
                          <a:r>
                            <a:rPr lang="en-US" altLang="zh-CN" dirty="0">
                              <a:solidFill>
                                <a:schemeClr val="tx1">
                                  <a:lumMod val="75000"/>
                                  <a:lumOff val="25000"/>
                                </a:schemeClr>
                              </a:solidFill>
                            </a:rPr>
                            <a:t>Spatial</a:t>
                          </a:r>
                        </a:p>
                        <a:p>
                          <a:pPr algn="l"/>
                          <a:r>
                            <a:rPr lang="en-US" altLang="zh-CN" dirty="0">
                              <a:solidFill>
                                <a:schemeClr val="tx1">
                                  <a:lumMod val="75000"/>
                                  <a:lumOff val="25000"/>
                                </a:schemeClr>
                              </a:solidFill>
                            </a:rPr>
                            <a:t>Constraints</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dirty="0">
                              <a:solidFill>
                                <a:schemeClr val="tx1">
                                  <a:lumMod val="75000"/>
                                  <a:lumOff val="25000"/>
                                </a:schemeClr>
                              </a:solidFill>
                            </a:rPr>
                            <a:t>Sub-pixel coordinates within a pixel </a:t>
                          </a:r>
                        </a:p>
                        <a:p>
                          <a:pPr algn="l"/>
                          <a:r>
                            <a:rPr lang="en-US" altLang="zh-CN" dirty="0">
                              <a:solidFill>
                                <a:schemeClr val="tx1">
                                  <a:lumMod val="75000"/>
                                  <a:lumOff val="25000"/>
                                </a:schemeClr>
                              </a:solidFill>
                            </a:rPr>
                            <a:t>+ 0.52 R separation</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1490672"/>
                      </a:ext>
                    </a:extLst>
                  </a:tr>
                </a:tbl>
              </a:graphicData>
            </a:graphic>
          </p:graphicFrame>
        </mc:Choice>
        <mc:Fallback xmlns="">
          <p:graphicFrame>
            <p:nvGraphicFramePr>
              <p:cNvPr id="9" name="表格 9">
                <a:extLst>
                  <a:ext uri="{FF2B5EF4-FFF2-40B4-BE49-F238E27FC236}">
                    <a16:creationId xmlns:a16="http://schemas.microsoft.com/office/drawing/2014/main" id="{6AD18511-9E58-49C0-951C-D9EFFC9993CE}"/>
                  </a:ext>
                </a:extLst>
              </p:cNvPr>
              <p:cNvGraphicFramePr>
                <a:graphicFrameLocks noGrp="1"/>
              </p:cNvGraphicFramePr>
              <p:nvPr>
                <p:extLst>
                  <p:ext uri="{D42A27DB-BD31-4B8C-83A1-F6EECF244321}">
                    <p14:modId xmlns:p14="http://schemas.microsoft.com/office/powerpoint/2010/main" val="1072977924"/>
                  </p:ext>
                </p:extLst>
              </p:nvPr>
            </p:nvGraphicFramePr>
            <p:xfrm>
              <a:off x="5692945" y="2669000"/>
              <a:ext cx="6191595" cy="2494280"/>
            </p:xfrm>
            <a:graphic>
              <a:graphicData uri="http://schemas.openxmlformats.org/drawingml/2006/table">
                <a:tbl>
                  <a:tblPr firstRow="1" bandRow="1">
                    <a:tableStyleId>{5C22544A-7EE6-4342-B048-85BDC9FD1C3A}</a:tableStyleId>
                  </a:tblPr>
                  <a:tblGrid>
                    <a:gridCol w="2050645">
                      <a:extLst>
                        <a:ext uri="{9D8B030D-6E8A-4147-A177-3AD203B41FA5}">
                          <a16:colId xmlns:a16="http://schemas.microsoft.com/office/drawing/2014/main" val="2538376989"/>
                        </a:ext>
                      </a:extLst>
                    </a:gridCol>
                    <a:gridCol w="4140950">
                      <a:extLst>
                        <a:ext uri="{9D8B030D-6E8A-4147-A177-3AD203B41FA5}">
                          <a16:colId xmlns:a16="http://schemas.microsoft.com/office/drawing/2014/main" val="595650811"/>
                        </a:ext>
                      </a:extLst>
                    </a:gridCol>
                  </a:tblGrid>
                  <a:tr h="370840">
                    <a:tc>
                      <a:txBody>
                        <a:bodyPr/>
                        <a:lstStyle/>
                        <a:p>
                          <a:pPr algn="ctr"/>
                          <a:r>
                            <a:rPr lang="en-US" altLang="zh-CN" dirty="0"/>
                            <a:t>Parameter</a:t>
                          </a:r>
                          <a:endParaRPr lang="zh-CN" altLang="en-US" dirty="0"/>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CN" dirty="0"/>
                            <a:t>Value/Range</a:t>
                          </a:r>
                          <a:endParaRPr lang="zh-CN" altLang="en-US" dirty="0"/>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9DC3E6"/>
                        </a:solidFill>
                      </a:tcPr>
                    </a:tc>
                    <a:extLst>
                      <a:ext uri="{0D108BD9-81ED-4DB2-BD59-A6C34878D82A}">
                        <a16:rowId xmlns:a16="http://schemas.microsoft.com/office/drawing/2014/main" val="2056328531"/>
                      </a:ext>
                    </a:extLst>
                  </a:tr>
                  <a:tr h="370840">
                    <a:tc>
                      <a:txBody>
                        <a:bodyPr/>
                        <a:lstStyle/>
                        <a:p>
                          <a:pPr algn="l"/>
                          <a:r>
                            <a:rPr lang="en-US" altLang="zh-CN" dirty="0">
                              <a:solidFill>
                                <a:schemeClr val="tx1">
                                  <a:lumMod val="75000"/>
                                  <a:lumOff val="25000"/>
                                </a:schemeClr>
                              </a:solidFill>
                            </a:rPr>
                            <a:t>Imaging Size</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49706" t="-108197" r="-294" b="-498361"/>
                          </a:stretch>
                        </a:blipFill>
                      </a:tcPr>
                    </a:tc>
                    <a:extLst>
                      <a:ext uri="{0D108BD9-81ED-4DB2-BD59-A6C34878D82A}">
                        <a16:rowId xmlns:a16="http://schemas.microsoft.com/office/drawing/2014/main" val="2199922822"/>
                      </a:ext>
                    </a:extLst>
                  </a:tr>
                  <a:tr h="370840">
                    <a:tc>
                      <a:txBody>
                        <a:bodyPr/>
                        <a:lstStyle/>
                        <a:p>
                          <a:endParaRPr lang="zh-CN"/>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297" t="-208197" r="-202374" b="-398361"/>
                          </a:stretch>
                        </a:blipFill>
                      </a:tcPr>
                    </a:tc>
                    <a:tc>
                      <a:txBody>
                        <a:bodyPr/>
                        <a:lstStyle/>
                        <a:p>
                          <a:pPr algn="l"/>
                          <a:r>
                            <a:rPr lang="en-US" altLang="zh-CN" dirty="0">
                              <a:solidFill>
                                <a:schemeClr val="tx1">
                                  <a:lumMod val="75000"/>
                                  <a:lumOff val="25000"/>
                                </a:schemeClr>
                              </a:solidFill>
                            </a:rPr>
                            <a:t>0.5 pixel</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6F8FA"/>
                        </a:solidFill>
                      </a:tcPr>
                    </a:tc>
                    <a:extLst>
                      <a:ext uri="{0D108BD9-81ED-4DB2-BD59-A6C34878D82A}">
                        <a16:rowId xmlns:a16="http://schemas.microsoft.com/office/drawing/2014/main" val="3546796347"/>
                      </a:ext>
                    </a:extLst>
                  </a:tr>
                  <a:tr h="370840">
                    <a:tc>
                      <a:txBody>
                        <a:bodyPr/>
                        <a:lstStyle/>
                        <a:p>
                          <a:pPr algn="l"/>
                          <a:r>
                            <a:rPr lang="en-US" altLang="zh-CN" dirty="0">
                              <a:solidFill>
                                <a:schemeClr val="tx1">
                                  <a:lumMod val="75000"/>
                                  <a:lumOff val="25000"/>
                                </a:schemeClr>
                              </a:solidFill>
                            </a:rPr>
                            <a:t>Targets per Image</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dirty="0">
                              <a:solidFill>
                                <a:schemeClr val="tx1">
                                  <a:lumMod val="75000"/>
                                  <a:lumOff val="25000"/>
                                </a:schemeClr>
                              </a:solidFill>
                            </a:rPr>
                            <a:t>1-5 (random)</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6241455"/>
                      </a:ext>
                    </a:extLst>
                  </a:tr>
                  <a:tr h="370840">
                    <a:tc>
                      <a:txBody>
                        <a:bodyPr/>
                        <a:lstStyle/>
                        <a:p>
                          <a:pPr algn="l"/>
                          <a:r>
                            <a:rPr lang="en-US" altLang="zh-CN" dirty="0">
                              <a:solidFill>
                                <a:schemeClr val="tx1">
                                  <a:lumMod val="75000"/>
                                  <a:lumOff val="25000"/>
                                </a:schemeClr>
                              </a:solidFill>
                            </a:rPr>
                            <a:t>Intensity Range</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6F8FA"/>
                        </a:solidFill>
                      </a:tcPr>
                    </a:tc>
                    <a:tc>
                      <a:txBody>
                        <a:bodyPr/>
                        <a:lstStyle/>
                        <a:p>
                          <a:pPr algn="l"/>
                          <a:r>
                            <a:rPr lang="en-US" altLang="zh-CN" dirty="0">
                              <a:solidFill>
                                <a:schemeClr val="tx1">
                                  <a:lumMod val="75000"/>
                                  <a:lumOff val="25000"/>
                                </a:schemeClr>
                              </a:solidFill>
                            </a:rPr>
                            <a:t>220-250 units</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6F8FA"/>
                        </a:solidFill>
                      </a:tcPr>
                    </a:tc>
                    <a:extLst>
                      <a:ext uri="{0D108BD9-81ED-4DB2-BD59-A6C34878D82A}">
                        <a16:rowId xmlns:a16="http://schemas.microsoft.com/office/drawing/2014/main" val="2629779434"/>
                      </a:ext>
                    </a:extLst>
                  </a:tr>
                  <a:tr h="640080">
                    <a:tc>
                      <a:txBody>
                        <a:bodyPr/>
                        <a:lstStyle/>
                        <a:p>
                          <a:pPr algn="l"/>
                          <a:r>
                            <a:rPr lang="en-US" altLang="zh-CN" dirty="0">
                              <a:solidFill>
                                <a:schemeClr val="tx1">
                                  <a:lumMod val="75000"/>
                                  <a:lumOff val="25000"/>
                                </a:schemeClr>
                              </a:solidFill>
                            </a:rPr>
                            <a:t>Spatial</a:t>
                          </a:r>
                        </a:p>
                        <a:p>
                          <a:pPr algn="l"/>
                          <a:r>
                            <a:rPr lang="en-US" altLang="zh-CN" dirty="0">
                              <a:solidFill>
                                <a:schemeClr val="tx1">
                                  <a:lumMod val="75000"/>
                                  <a:lumOff val="25000"/>
                                </a:schemeClr>
                              </a:solidFill>
                            </a:rPr>
                            <a:t>Constraints</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CN" dirty="0">
                              <a:solidFill>
                                <a:schemeClr val="tx1">
                                  <a:lumMod val="75000"/>
                                  <a:lumOff val="25000"/>
                                </a:schemeClr>
                              </a:solidFill>
                            </a:rPr>
                            <a:t>Sub-pixel coordinates within a pixel </a:t>
                          </a:r>
                        </a:p>
                        <a:p>
                          <a:pPr algn="l"/>
                          <a:r>
                            <a:rPr lang="en-US" altLang="zh-CN" dirty="0">
                              <a:solidFill>
                                <a:schemeClr val="tx1">
                                  <a:lumMod val="75000"/>
                                  <a:lumOff val="25000"/>
                                </a:schemeClr>
                              </a:solidFill>
                            </a:rPr>
                            <a:t>+ 0.52 R separation</a:t>
                          </a:r>
                          <a:endParaRPr lang="zh-CN" altLang="en-US" dirty="0">
                            <a:solidFill>
                              <a:schemeClr val="tx1">
                                <a:lumMod val="75000"/>
                                <a:lumOff val="25000"/>
                              </a:schemeClr>
                            </a:solidFill>
                          </a:endParaRP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1490672"/>
                      </a:ext>
                    </a:extLst>
                  </a:tr>
                </a:tbl>
              </a:graphicData>
            </a:graphic>
          </p:graphicFrame>
        </mc:Fallback>
      </mc:AlternateContent>
    </p:spTree>
    <p:extLst>
      <p:ext uri="{BB962C8B-B14F-4D97-AF65-F5344CB8AC3E}">
        <p14:creationId xmlns:p14="http://schemas.microsoft.com/office/powerpoint/2010/main" val="390510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34220-ECE6-45A9-81A9-98B67BA6293A}"/>
              </a:ext>
            </a:extLst>
          </p:cNvPr>
          <p:cNvSpPr>
            <a:spLocks noGrp="1"/>
          </p:cNvSpPr>
          <p:nvPr>
            <p:ph type="title"/>
          </p:nvPr>
        </p:nvSpPr>
        <p:spPr/>
        <p:txBody>
          <a:bodyPr/>
          <a:lstStyle/>
          <a:p>
            <a:r>
              <a:rPr lang="en-US" altLang="zh-CN" sz="4000" b="0" i="0" u="none" strike="noStrike" dirty="0">
                <a:solidFill>
                  <a:srgbClr val="FFFFFF"/>
                </a:solidFill>
                <a:latin typeface="+mn-lt"/>
                <a:ea typeface="Calibri"/>
                <a:cs typeface="Calibri"/>
                <a:sym typeface="Calibri"/>
              </a:rPr>
              <a:t>CSO-mAP</a:t>
            </a:r>
            <a:endParaRPr lang="zh-CN" altLang="en-US" dirty="0">
              <a:latin typeface="+mn-lt"/>
            </a:endParaRPr>
          </a:p>
        </p:txBody>
      </p:sp>
      <p:sp>
        <p:nvSpPr>
          <p:cNvPr id="4" name="日期占位符 3">
            <a:extLst>
              <a:ext uri="{FF2B5EF4-FFF2-40B4-BE49-F238E27FC236}">
                <a16:creationId xmlns:a16="http://schemas.microsoft.com/office/drawing/2014/main" id="{C1B8D7B8-D598-4146-9452-5B4C28985FAC}"/>
              </a:ext>
            </a:extLst>
          </p:cNvPr>
          <p:cNvSpPr>
            <a:spLocks noGrp="1"/>
          </p:cNvSpPr>
          <p:nvPr>
            <p:ph type="dt" sz="half" idx="10"/>
          </p:nvPr>
        </p:nvSpPr>
        <p:spPr/>
        <p:txBody>
          <a:bodyPr/>
          <a:lstStyle/>
          <a:p>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Shengdong Han | </a:t>
            </a:r>
            <a:r>
              <a:rPr lang="en-US" altLang="zh-CN" b="1" dirty="0" err="1">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GrokCV</a:t>
            </a:r>
            <a:r>
              <a:rPr lang="en-US" altLang="zh-CN" b="1" dirty="0">
                <a:solidFill>
                  <a:srgbClr val="FFFFFF"/>
                </a:solidFill>
                <a:ea typeface="Times New Roman"/>
                <a:cs typeface="Times New Roman"/>
                <a:sym typeface="Times New Roman"/>
                <a:hlinkClick r:id="rId3" tooltip="https://grokcv.ai/author/shengdong-han/">
                  <a:extLst>
                    <a:ext uri="{A12FA001-AC4F-418D-AE19-62706E023703}">
                      <ahyp:hlinkClr xmlns:ahyp="http://schemas.microsoft.com/office/drawing/2018/hyperlinkcolor" val="tx"/>
                    </a:ext>
                  </a:extLst>
                </a:hlinkClick>
              </a:rPr>
              <a:t> Group</a:t>
            </a:r>
            <a:endParaRPr lang="zh-CN" altLang="en-US" dirty="0"/>
          </a:p>
        </p:txBody>
      </p:sp>
      <p:sp>
        <p:nvSpPr>
          <p:cNvPr id="5" name="页脚占位符 4">
            <a:extLst>
              <a:ext uri="{FF2B5EF4-FFF2-40B4-BE49-F238E27FC236}">
                <a16:creationId xmlns:a16="http://schemas.microsoft.com/office/drawing/2014/main" id="{5417BB91-7A2A-4B42-B3F2-9DF3CDA3E983}"/>
              </a:ext>
            </a:extLst>
          </p:cNvPr>
          <p:cNvSpPr>
            <a:spLocks noGrp="1"/>
          </p:cNvSpPr>
          <p:nvPr>
            <p:ph type="ftr" sz="quarter" idx="11"/>
          </p:nvPr>
        </p:nvSpPr>
        <p:spPr/>
        <p:txBody>
          <a:bodyPr/>
          <a:lstStyle/>
          <a:p>
            <a:r>
              <a:rPr lang="en-US" altLang="zh-CN">
                <a:solidFill>
                  <a:srgbClr val="FFFFFF"/>
                </a:solidFill>
                <a:ea typeface="Calibri"/>
                <a:cs typeface="Times New Roman" panose="02020603050405020304" pitchFamily="18" charset="0"/>
                <a:sym typeface="Calibri"/>
              </a:rPr>
              <a:t>DISTA-Net: </a:t>
            </a:r>
            <a:r>
              <a:rPr lang="en-US" altLang="zh-CN">
                <a:solidFill>
                  <a:srgbClr val="FFFFFF"/>
                </a:solidFill>
                <a:latin typeface="宋体" panose="02010600030101010101" pitchFamily="2" charset="-122"/>
                <a:cs typeface="Noto Sans SC"/>
                <a:sym typeface="Noto Sans SC"/>
              </a:rPr>
              <a:t>动态空间邻近红外小目标解混</a:t>
            </a:r>
            <a:endParaRPr lang="en-US" altLang="zh-CN" sz="1000" dirty="0">
              <a:latin typeface="宋体" panose="02010600030101010101" pitchFamily="2" charset="-122"/>
            </a:endParaRPr>
          </a:p>
        </p:txBody>
      </p:sp>
      <p:sp>
        <p:nvSpPr>
          <p:cNvPr id="6" name="灯片编号占位符 5">
            <a:extLst>
              <a:ext uri="{FF2B5EF4-FFF2-40B4-BE49-F238E27FC236}">
                <a16:creationId xmlns:a16="http://schemas.microsoft.com/office/drawing/2014/main" id="{6FF2C498-F6D9-4485-9BDD-F3E60103A84D}"/>
              </a:ext>
            </a:extLst>
          </p:cNvPr>
          <p:cNvSpPr>
            <a:spLocks noGrp="1"/>
          </p:cNvSpPr>
          <p:nvPr>
            <p:ph type="sldNum" sz="quarter" idx="12"/>
          </p:nvPr>
        </p:nvSpPr>
        <p:spPr/>
        <p:txBody>
          <a:bodyPr/>
          <a:lstStyle/>
          <a:p>
            <a:fld id="{B8AAA92B-FE95-4EA0-A228-252CCF87D5D4}" type="slidenum">
              <a:rPr lang="zh-CN" altLang="en-US" smtClean="0"/>
              <a:pPr/>
              <a:t>9</a:t>
            </a:fld>
            <a:endParaRPr lang="zh-CN" altLang="en-US" dirty="0"/>
          </a:p>
        </p:txBody>
      </p:sp>
      <p:grpSp>
        <p:nvGrpSpPr>
          <p:cNvPr id="61" name="组合 60">
            <a:extLst>
              <a:ext uri="{FF2B5EF4-FFF2-40B4-BE49-F238E27FC236}">
                <a16:creationId xmlns:a16="http://schemas.microsoft.com/office/drawing/2014/main" id="{95E57D2E-7E80-4C5C-811E-4CE7E127693C}"/>
              </a:ext>
            </a:extLst>
          </p:cNvPr>
          <p:cNvGrpSpPr/>
          <p:nvPr/>
        </p:nvGrpSpPr>
        <p:grpSpPr>
          <a:xfrm>
            <a:off x="7485836" y="1140274"/>
            <a:ext cx="4492055" cy="4446683"/>
            <a:chOff x="7501911" y="1329983"/>
            <a:chExt cx="4492055" cy="4446683"/>
          </a:xfrm>
        </p:grpSpPr>
        <p:grpSp>
          <p:nvGrpSpPr>
            <p:cNvPr id="9" name="组合 241">
              <a:extLst>
                <a:ext uri="{FF2B5EF4-FFF2-40B4-BE49-F238E27FC236}">
                  <a16:creationId xmlns:a16="http://schemas.microsoft.com/office/drawing/2014/main" id="{46FB2617-F025-4019-A361-46F1F72BD896}"/>
                </a:ext>
              </a:extLst>
            </p:cNvPr>
            <p:cNvGrpSpPr/>
            <p:nvPr/>
          </p:nvGrpSpPr>
          <p:grpSpPr>
            <a:xfrm>
              <a:off x="7501911" y="1329983"/>
              <a:ext cx="4492055" cy="4444116"/>
              <a:chOff x="6045" y="627"/>
              <a:chExt cx="4612" cy="4685"/>
            </a:xfrm>
          </p:grpSpPr>
          <p:sp>
            <p:nvSpPr>
              <p:cNvPr id="10" name="矩形 226">
                <a:extLst>
                  <a:ext uri="{FF2B5EF4-FFF2-40B4-BE49-F238E27FC236}">
                    <a16:creationId xmlns:a16="http://schemas.microsoft.com/office/drawing/2014/main" id="{5ACBF399-B56E-44AE-BC52-DC4E4CA68A0F}"/>
                  </a:ext>
                </a:extLst>
              </p:cNvPr>
              <p:cNvSpPr/>
              <p:nvPr/>
            </p:nvSpPr>
            <p:spPr>
              <a:xfrm>
                <a:off x="6072" y="642"/>
                <a:ext cx="4585" cy="46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234">
                <a:extLst>
                  <a:ext uri="{FF2B5EF4-FFF2-40B4-BE49-F238E27FC236}">
                    <a16:creationId xmlns:a16="http://schemas.microsoft.com/office/drawing/2014/main" id="{141AF836-A37D-4304-8E42-4CB232BED21F}"/>
                  </a:ext>
                </a:extLst>
              </p:cNvPr>
              <p:cNvSpPr/>
              <p:nvPr/>
            </p:nvSpPr>
            <p:spPr>
              <a:xfrm>
                <a:off x="8828" y="1615"/>
                <a:ext cx="922" cy="9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29">
                <a:extLst>
                  <a:ext uri="{FF2B5EF4-FFF2-40B4-BE49-F238E27FC236}">
                    <a16:creationId xmlns:a16="http://schemas.microsoft.com/office/drawing/2014/main" id="{03433E8B-2D10-44D4-AB5B-FBA7BC0A1002}"/>
                  </a:ext>
                </a:extLst>
              </p:cNvPr>
              <p:cNvSpPr/>
              <p:nvPr/>
            </p:nvSpPr>
            <p:spPr>
              <a:xfrm>
                <a:off x="7891" y="1601"/>
                <a:ext cx="922" cy="92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28">
                <a:extLst>
                  <a:ext uri="{FF2B5EF4-FFF2-40B4-BE49-F238E27FC236}">
                    <a16:creationId xmlns:a16="http://schemas.microsoft.com/office/drawing/2014/main" id="{CBB908C5-5C13-4092-BE17-28ABA7ADE575}"/>
                  </a:ext>
                </a:extLst>
              </p:cNvPr>
              <p:cNvSpPr/>
              <p:nvPr/>
            </p:nvSpPr>
            <p:spPr>
              <a:xfrm>
                <a:off x="7908" y="2521"/>
                <a:ext cx="916" cy="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40">
                <a:extLst>
                  <a:ext uri="{FF2B5EF4-FFF2-40B4-BE49-F238E27FC236}">
                    <a16:creationId xmlns:a16="http://schemas.microsoft.com/office/drawing/2014/main" id="{103FD50C-FC2E-4903-A350-08BCA765D241}"/>
                  </a:ext>
                </a:extLst>
              </p:cNvPr>
              <p:cNvSpPr/>
              <p:nvPr/>
            </p:nvSpPr>
            <p:spPr>
              <a:xfrm>
                <a:off x="7895" y="3457"/>
                <a:ext cx="922" cy="92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224">
                <a:extLst>
                  <a:ext uri="{FF2B5EF4-FFF2-40B4-BE49-F238E27FC236}">
                    <a16:creationId xmlns:a16="http://schemas.microsoft.com/office/drawing/2014/main" id="{5D92A51B-D8B4-48F8-A0C0-6D1E385CB172}"/>
                  </a:ext>
                </a:extLst>
              </p:cNvPr>
              <p:cNvGrpSpPr/>
              <p:nvPr/>
            </p:nvGrpSpPr>
            <p:grpSpPr>
              <a:xfrm>
                <a:off x="6045" y="627"/>
                <a:ext cx="4611" cy="4685"/>
                <a:chOff x="5951" y="185"/>
                <a:chExt cx="3018" cy="3040"/>
              </a:xfrm>
            </p:grpSpPr>
            <p:grpSp>
              <p:nvGrpSpPr>
                <p:cNvPr id="21" name="组合 200">
                  <a:extLst>
                    <a:ext uri="{FF2B5EF4-FFF2-40B4-BE49-F238E27FC236}">
                      <a16:creationId xmlns:a16="http://schemas.microsoft.com/office/drawing/2014/main" id="{8C479B2A-773E-40B5-B63C-171607334257}"/>
                    </a:ext>
                  </a:extLst>
                </p:cNvPr>
                <p:cNvGrpSpPr/>
                <p:nvPr/>
              </p:nvGrpSpPr>
              <p:grpSpPr>
                <a:xfrm>
                  <a:off x="5951" y="185"/>
                  <a:ext cx="3018" cy="3039"/>
                  <a:chOff x="5844" y="1154"/>
                  <a:chExt cx="6802" cy="3039"/>
                </a:xfrm>
              </p:grpSpPr>
              <p:cxnSp>
                <p:nvCxnSpPr>
                  <p:cNvPr id="39" name="直接连接符 3">
                    <a:extLst>
                      <a:ext uri="{FF2B5EF4-FFF2-40B4-BE49-F238E27FC236}">
                        <a16:creationId xmlns:a16="http://schemas.microsoft.com/office/drawing/2014/main" id="{E7B86225-D0B7-417E-82F7-ECCD656EF79D}"/>
                      </a:ext>
                    </a:extLst>
                  </p:cNvPr>
                  <p:cNvCxnSpPr/>
                  <p:nvPr/>
                </p:nvCxnSpPr>
                <p:spPr>
                  <a:xfrm>
                    <a:off x="5844" y="1154"/>
                    <a:ext cx="6802" cy="1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4">
                    <a:extLst>
                      <a:ext uri="{FF2B5EF4-FFF2-40B4-BE49-F238E27FC236}">
                        <a16:creationId xmlns:a16="http://schemas.microsoft.com/office/drawing/2014/main" id="{5CA87909-26ED-4C81-890B-84E6B3333DE6}"/>
                      </a:ext>
                    </a:extLst>
                  </p:cNvPr>
                  <p:cNvCxnSpPr/>
                  <p:nvPr/>
                </p:nvCxnSpPr>
                <p:spPr>
                  <a:xfrm>
                    <a:off x="5844" y="1369"/>
                    <a:ext cx="6802" cy="10"/>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5">
                    <a:extLst>
                      <a:ext uri="{FF2B5EF4-FFF2-40B4-BE49-F238E27FC236}">
                        <a16:creationId xmlns:a16="http://schemas.microsoft.com/office/drawing/2014/main" id="{C09BE5EB-C873-4046-B32F-9F0A926BC47B}"/>
                      </a:ext>
                    </a:extLst>
                  </p:cNvPr>
                  <p:cNvCxnSpPr/>
                  <p:nvPr/>
                </p:nvCxnSpPr>
                <p:spPr>
                  <a:xfrm>
                    <a:off x="5844" y="1583"/>
                    <a:ext cx="6802" cy="10"/>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186">
                    <a:extLst>
                      <a:ext uri="{FF2B5EF4-FFF2-40B4-BE49-F238E27FC236}">
                        <a16:creationId xmlns:a16="http://schemas.microsoft.com/office/drawing/2014/main" id="{1E6F80F1-B1D2-4535-AE74-23551ABD7006}"/>
                      </a:ext>
                    </a:extLst>
                  </p:cNvPr>
                  <p:cNvCxnSpPr/>
                  <p:nvPr/>
                </p:nvCxnSpPr>
                <p:spPr>
                  <a:xfrm>
                    <a:off x="5844" y="1783"/>
                    <a:ext cx="6802" cy="10"/>
                  </a:xfrm>
                  <a:prstGeom prst="line">
                    <a:avLst/>
                  </a:prstGeom>
                  <a:ln w="15875" cmpd="sng">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187">
                    <a:extLst>
                      <a:ext uri="{FF2B5EF4-FFF2-40B4-BE49-F238E27FC236}">
                        <a16:creationId xmlns:a16="http://schemas.microsoft.com/office/drawing/2014/main" id="{5032BB7B-844B-49C5-8944-1B0E82C5E021}"/>
                      </a:ext>
                    </a:extLst>
                  </p:cNvPr>
                  <p:cNvCxnSpPr/>
                  <p:nvPr/>
                </p:nvCxnSpPr>
                <p:spPr>
                  <a:xfrm>
                    <a:off x="5844" y="1983"/>
                    <a:ext cx="6802" cy="10"/>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188">
                    <a:extLst>
                      <a:ext uri="{FF2B5EF4-FFF2-40B4-BE49-F238E27FC236}">
                        <a16:creationId xmlns:a16="http://schemas.microsoft.com/office/drawing/2014/main" id="{363D8237-9819-40BA-9035-6260319F5659}"/>
                      </a:ext>
                    </a:extLst>
                  </p:cNvPr>
                  <p:cNvCxnSpPr/>
                  <p:nvPr/>
                </p:nvCxnSpPr>
                <p:spPr>
                  <a:xfrm>
                    <a:off x="5844" y="2183"/>
                    <a:ext cx="6802" cy="10"/>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189">
                    <a:extLst>
                      <a:ext uri="{FF2B5EF4-FFF2-40B4-BE49-F238E27FC236}">
                        <a16:creationId xmlns:a16="http://schemas.microsoft.com/office/drawing/2014/main" id="{264060D9-4341-4DC5-B09C-F3F8F9F85CCD}"/>
                      </a:ext>
                    </a:extLst>
                  </p:cNvPr>
                  <p:cNvCxnSpPr/>
                  <p:nvPr/>
                </p:nvCxnSpPr>
                <p:spPr>
                  <a:xfrm>
                    <a:off x="5844" y="2383"/>
                    <a:ext cx="6802" cy="10"/>
                  </a:xfrm>
                  <a:prstGeom prst="line">
                    <a:avLst/>
                  </a:prstGeom>
                  <a:ln w="158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190">
                    <a:extLst>
                      <a:ext uri="{FF2B5EF4-FFF2-40B4-BE49-F238E27FC236}">
                        <a16:creationId xmlns:a16="http://schemas.microsoft.com/office/drawing/2014/main" id="{1E0C04F9-D3B8-4C23-A84E-2973501D6ED9}"/>
                      </a:ext>
                    </a:extLst>
                  </p:cNvPr>
                  <p:cNvCxnSpPr/>
                  <p:nvPr/>
                </p:nvCxnSpPr>
                <p:spPr>
                  <a:xfrm>
                    <a:off x="5844" y="2583"/>
                    <a:ext cx="6802" cy="1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191">
                    <a:extLst>
                      <a:ext uri="{FF2B5EF4-FFF2-40B4-BE49-F238E27FC236}">
                        <a16:creationId xmlns:a16="http://schemas.microsoft.com/office/drawing/2014/main" id="{4AFE5BBE-BECD-4CD1-B95A-02F0F82953A4}"/>
                      </a:ext>
                    </a:extLst>
                  </p:cNvPr>
                  <p:cNvCxnSpPr/>
                  <p:nvPr/>
                </p:nvCxnSpPr>
                <p:spPr>
                  <a:xfrm>
                    <a:off x="5844" y="2783"/>
                    <a:ext cx="6802" cy="1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192">
                    <a:extLst>
                      <a:ext uri="{FF2B5EF4-FFF2-40B4-BE49-F238E27FC236}">
                        <a16:creationId xmlns:a16="http://schemas.microsoft.com/office/drawing/2014/main" id="{274E3E80-06F5-460B-84D1-60C2E9FAB0E1}"/>
                      </a:ext>
                    </a:extLst>
                  </p:cNvPr>
                  <p:cNvCxnSpPr/>
                  <p:nvPr/>
                </p:nvCxnSpPr>
                <p:spPr>
                  <a:xfrm>
                    <a:off x="5844" y="2983"/>
                    <a:ext cx="6802" cy="1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193">
                    <a:extLst>
                      <a:ext uri="{FF2B5EF4-FFF2-40B4-BE49-F238E27FC236}">
                        <a16:creationId xmlns:a16="http://schemas.microsoft.com/office/drawing/2014/main" id="{FEDBE2F3-2ED4-49D4-B423-67F24DC9A093}"/>
                      </a:ext>
                    </a:extLst>
                  </p:cNvPr>
                  <p:cNvCxnSpPr/>
                  <p:nvPr/>
                </p:nvCxnSpPr>
                <p:spPr>
                  <a:xfrm>
                    <a:off x="5844" y="3183"/>
                    <a:ext cx="6802" cy="10"/>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194">
                    <a:extLst>
                      <a:ext uri="{FF2B5EF4-FFF2-40B4-BE49-F238E27FC236}">
                        <a16:creationId xmlns:a16="http://schemas.microsoft.com/office/drawing/2014/main" id="{DC003A08-6550-4CC2-A7AE-07E3D5967036}"/>
                      </a:ext>
                    </a:extLst>
                  </p:cNvPr>
                  <p:cNvCxnSpPr/>
                  <p:nvPr/>
                </p:nvCxnSpPr>
                <p:spPr>
                  <a:xfrm>
                    <a:off x="5844" y="3383"/>
                    <a:ext cx="6802" cy="10"/>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195">
                    <a:extLst>
                      <a:ext uri="{FF2B5EF4-FFF2-40B4-BE49-F238E27FC236}">
                        <a16:creationId xmlns:a16="http://schemas.microsoft.com/office/drawing/2014/main" id="{ED3C73DF-6228-4296-93F0-0F0008CCEB5C}"/>
                      </a:ext>
                    </a:extLst>
                  </p:cNvPr>
                  <p:cNvCxnSpPr/>
                  <p:nvPr/>
                </p:nvCxnSpPr>
                <p:spPr>
                  <a:xfrm>
                    <a:off x="5844" y="3583"/>
                    <a:ext cx="6802" cy="1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196">
                    <a:extLst>
                      <a:ext uri="{FF2B5EF4-FFF2-40B4-BE49-F238E27FC236}">
                        <a16:creationId xmlns:a16="http://schemas.microsoft.com/office/drawing/2014/main" id="{0FCA159E-B2DB-4483-AFEC-E6068244F96F}"/>
                      </a:ext>
                    </a:extLst>
                  </p:cNvPr>
                  <p:cNvCxnSpPr/>
                  <p:nvPr/>
                </p:nvCxnSpPr>
                <p:spPr>
                  <a:xfrm>
                    <a:off x="5844" y="3783"/>
                    <a:ext cx="6802" cy="10"/>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97">
                    <a:extLst>
                      <a:ext uri="{FF2B5EF4-FFF2-40B4-BE49-F238E27FC236}">
                        <a16:creationId xmlns:a16="http://schemas.microsoft.com/office/drawing/2014/main" id="{DC731145-DEB4-48DD-AC63-18CBC3AD3B23}"/>
                      </a:ext>
                    </a:extLst>
                  </p:cNvPr>
                  <p:cNvCxnSpPr/>
                  <p:nvPr/>
                </p:nvCxnSpPr>
                <p:spPr>
                  <a:xfrm>
                    <a:off x="5844" y="3983"/>
                    <a:ext cx="6802" cy="10"/>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98">
                    <a:extLst>
                      <a:ext uri="{FF2B5EF4-FFF2-40B4-BE49-F238E27FC236}">
                        <a16:creationId xmlns:a16="http://schemas.microsoft.com/office/drawing/2014/main" id="{488996D0-1B7A-44C6-896C-9CE0BBAEE5EA}"/>
                      </a:ext>
                    </a:extLst>
                  </p:cNvPr>
                  <p:cNvCxnSpPr/>
                  <p:nvPr/>
                </p:nvCxnSpPr>
                <p:spPr>
                  <a:xfrm>
                    <a:off x="5844" y="4183"/>
                    <a:ext cx="6802" cy="1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23">
                  <a:extLst>
                    <a:ext uri="{FF2B5EF4-FFF2-40B4-BE49-F238E27FC236}">
                      <a16:creationId xmlns:a16="http://schemas.microsoft.com/office/drawing/2014/main" id="{77757D5F-44B7-4A6C-99C5-B7F6D225AED5}"/>
                    </a:ext>
                  </a:extLst>
                </p:cNvPr>
                <p:cNvGrpSpPr/>
                <p:nvPr/>
              </p:nvGrpSpPr>
              <p:grpSpPr>
                <a:xfrm>
                  <a:off x="5961" y="185"/>
                  <a:ext cx="3007" cy="3040"/>
                  <a:chOff x="6250" y="6534"/>
                  <a:chExt cx="3007" cy="3771"/>
                </a:xfrm>
              </p:grpSpPr>
              <p:cxnSp>
                <p:nvCxnSpPr>
                  <p:cNvPr id="23" name="直接连接符 199">
                    <a:extLst>
                      <a:ext uri="{FF2B5EF4-FFF2-40B4-BE49-F238E27FC236}">
                        <a16:creationId xmlns:a16="http://schemas.microsoft.com/office/drawing/2014/main" id="{A3C55CD2-F2F1-4F91-9CED-19A8893FF08C}"/>
                      </a:ext>
                    </a:extLst>
                  </p:cNvPr>
                  <p:cNvCxnSpPr/>
                  <p:nvPr/>
                </p:nvCxnSpPr>
                <p:spPr>
                  <a:xfrm>
                    <a:off x="6250" y="6534"/>
                    <a:ext cx="7" cy="3758"/>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01">
                    <a:extLst>
                      <a:ext uri="{FF2B5EF4-FFF2-40B4-BE49-F238E27FC236}">
                        <a16:creationId xmlns:a16="http://schemas.microsoft.com/office/drawing/2014/main" id="{7E8A7E60-B0F6-48A9-B338-47C130DDE7AD}"/>
                      </a:ext>
                    </a:extLst>
                  </p:cNvPr>
                  <p:cNvCxnSpPr/>
                  <p:nvPr/>
                </p:nvCxnSpPr>
                <p:spPr>
                  <a:xfrm>
                    <a:off x="6450" y="6534"/>
                    <a:ext cx="7" cy="3758"/>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02">
                    <a:extLst>
                      <a:ext uri="{FF2B5EF4-FFF2-40B4-BE49-F238E27FC236}">
                        <a16:creationId xmlns:a16="http://schemas.microsoft.com/office/drawing/2014/main" id="{2067F3B1-F0C5-43EB-A42D-DDA6E3491DD8}"/>
                      </a:ext>
                    </a:extLst>
                  </p:cNvPr>
                  <p:cNvCxnSpPr/>
                  <p:nvPr/>
                </p:nvCxnSpPr>
                <p:spPr>
                  <a:xfrm>
                    <a:off x="6650" y="6534"/>
                    <a:ext cx="7" cy="3758"/>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03">
                    <a:extLst>
                      <a:ext uri="{FF2B5EF4-FFF2-40B4-BE49-F238E27FC236}">
                        <a16:creationId xmlns:a16="http://schemas.microsoft.com/office/drawing/2014/main" id="{56BE1758-E3BD-40B5-967A-5B77719FE2CA}"/>
                      </a:ext>
                    </a:extLst>
                  </p:cNvPr>
                  <p:cNvCxnSpPr/>
                  <p:nvPr/>
                </p:nvCxnSpPr>
                <p:spPr>
                  <a:xfrm>
                    <a:off x="6850" y="6534"/>
                    <a:ext cx="7" cy="3758"/>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04">
                    <a:extLst>
                      <a:ext uri="{FF2B5EF4-FFF2-40B4-BE49-F238E27FC236}">
                        <a16:creationId xmlns:a16="http://schemas.microsoft.com/office/drawing/2014/main" id="{7583F5A0-0BE1-4D48-9B6C-EB6A9F68EAE1}"/>
                      </a:ext>
                    </a:extLst>
                  </p:cNvPr>
                  <p:cNvCxnSpPr/>
                  <p:nvPr/>
                </p:nvCxnSpPr>
                <p:spPr>
                  <a:xfrm>
                    <a:off x="7050" y="6534"/>
                    <a:ext cx="7" cy="3758"/>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11">
                    <a:extLst>
                      <a:ext uri="{FF2B5EF4-FFF2-40B4-BE49-F238E27FC236}">
                        <a16:creationId xmlns:a16="http://schemas.microsoft.com/office/drawing/2014/main" id="{F28ED926-43D0-4575-B4CA-8DD82AD81B8E}"/>
                      </a:ext>
                    </a:extLst>
                  </p:cNvPr>
                  <p:cNvCxnSpPr/>
                  <p:nvPr/>
                </p:nvCxnSpPr>
                <p:spPr>
                  <a:xfrm>
                    <a:off x="7250" y="6534"/>
                    <a:ext cx="7" cy="3758"/>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12">
                    <a:extLst>
                      <a:ext uri="{FF2B5EF4-FFF2-40B4-BE49-F238E27FC236}">
                        <a16:creationId xmlns:a16="http://schemas.microsoft.com/office/drawing/2014/main" id="{65CB379C-8DB2-4500-970B-E136D79C6587}"/>
                      </a:ext>
                    </a:extLst>
                  </p:cNvPr>
                  <p:cNvCxnSpPr/>
                  <p:nvPr/>
                </p:nvCxnSpPr>
                <p:spPr>
                  <a:xfrm>
                    <a:off x="7450" y="6534"/>
                    <a:ext cx="7" cy="3758"/>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15">
                    <a:extLst>
                      <a:ext uri="{FF2B5EF4-FFF2-40B4-BE49-F238E27FC236}">
                        <a16:creationId xmlns:a16="http://schemas.microsoft.com/office/drawing/2014/main" id="{335EC86D-7174-4BE5-8CAB-A32A60E65E08}"/>
                      </a:ext>
                    </a:extLst>
                  </p:cNvPr>
                  <p:cNvCxnSpPr/>
                  <p:nvPr/>
                </p:nvCxnSpPr>
                <p:spPr>
                  <a:xfrm>
                    <a:off x="8050" y="6534"/>
                    <a:ext cx="7" cy="3758"/>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216">
                    <a:extLst>
                      <a:ext uri="{FF2B5EF4-FFF2-40B4-BE49-F238E27FC236}">
                        <a16:creationId xmlns:a16="http://schemas.microsoft.com/office/drawing/2014/main" id="{8D940E9F-7FC3-40C3-844B-70EF9BBABC65}"/>
                      </a:ext>
                    </a:extLst>
                  </p:cNvPr>
                  <p:cNvCxnSpPr/>
                  <p:nvPr/>
                </p:nvCxnSpPr>
                <p:spPr>
                  <a:xfrm>
                    <a:off x="8250" y="6534"/>
                    <a:ext cx="7" cy="3758"/>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217">
                    <a:extLst>
                      <a:ext uri="{FF2B5EF4-FFF2-40B4-BE49-F238E27FC236}">
                        <a16:creationId xmlns:a16="http://schemas.microsoft.com/office/drawing/2014/main" id="{EF001BBF-6509-49EE-BBE3-85923A62CB4C}"/>
                      </a:ext>
                    </a:extLst>
                  </p:cNvPr>
                  <p:cNvCxnSpPr/>
                  <p:nvPr/>
                </p:nvCxnSpPr>
                <p:spPr>
                  <a:xfrm>
                    <a:off x="8450" y="6534"/>
                    <a:ext cx="7" cy="3758"/>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218">
                    <a:extLst>
                      <a:ext uri="{FF2B5EF4-FFF2-40B4-BE49-F238E27FC236}">
                        <a16:creationId xmlns:a16="http://schemas.microsoft.com/office/drawing/2014/main" id="{4B2859D0-5BCF-4EC7-919C-B7311241D73A}"/>
                      </a:ext>
                    </a:extLst>
                  </p:cNvPr>
                  <p:cNvCxnSpPr/>
                  <p:nvPr/>
                </p:nvCxnSpPr>
                <p:spPr>
                  <a:xfrm>
                    <a:off x="8650" y="6534"/>
                    <a:ext cx="7" cy="3758"/>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219">
                    <a:extLst>
                      <a:ext uri="{FF2B5EF4-FFF2-40B4-BE49-F238E27FC236}">
                        <a16:creationId xmlns:a16="http://schemas.microsoft.com/office/drawing/2014/main" id="{C7391ED8-2F7B-4C61-BE04-A4B4CAD8E9BB}"/>
                      </a:ext>
                    </a:extLst>
                  </p:cNvPr>
                  <p:cNvCxnSpPr/>
                  <p:nvPr/>
                </p:nvCxnSpPr>
                <p:spPr>
                  <a:xfrm>
                    <a:off x="8850" y="6534"/>
                    <a:ext cx="7" cy="3758"/>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220">
                    <a:extLst>
                      <a:ext uri="{FF2B5EF4-FFF2-40B4-BE49-F238E27FC236}">
                        <a16:creationId xmlns:a16="http://schemas.microsoft.com/office/drawing/2014/main" id="{533A3C9A-D5C7-4873-8A2F-56560980E509}"/>
                      </a:ext>
                    </a:extLst>
                  </p:cNvPr>
                  <p:cNvCxnSpPr/>
                  <p:nvPr/>
                </p:nvCxnSpPr>
                <p:spPr>
                  <a:xfrm>
                    <a:off x="9050" y="6534"/>
                    <a:ext cx="7" cy="3758"/>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221">
                    <a:extLst>
                      <a:ext uri="{FF2B5EF4-FFF2-40B4-BE49-F238E27FC236}">
                        <a16:creationId xmlns:a16="http://schemas.microsoft.com/office/drawing/2014/main" id="{2BD24B68-E472-4B82-A500-713D503B4C40}"/>
                      </a:ext>
                    </a:extLst>
                  </p:cNvPr>
                  <p:cNvCxnSpPr/>
                  <p:nvPr/>
                </p:nvCxnSpPr>
                <p:spPr>
                  <a:xfrm>
                    <a:off x="9250" y="6534"/>
                    <a:ext cx="7" cy="3758"/>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214">
                    <a:extLst>
                      <a:ext uri="{FF2B5EF4-FFF2-40B4-BE49-F238E27FC236}">
                        <a16:creationId xmlns:a16="http://schemas.microsoft.com/office/drawing/2014/main" id="{162C0060-D251-4FFD-8DAB-82EFFE362C4B}"/>
                      </a:ext>
                    </a:extLst>
                  </p:cNvPr>
                  <p:cNvCxnSpPr/>
                  <p:nvPr/>
                </p:nvCxnSpPr>
                <p:spPr>
                  <a:xfrm>
                    <a:off x="7843" y="6547"/>
                    <a:ext cx="7" cy="3758"/>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213">
                    <a:extLst>
                      <a:ext uri="{FF2B5EF4-FFF2-40B4-BE49-F238E27FC236}">
                        <a16:creationId xmlns:a16="http://schemas.microsoft.com/office/drawing/2014/main" id="{EE30BFE0-5EE9-4A87-A20F-60CAB2A71964}"/>
                      </a:ext>
                    </a:extLst>
                  </p:cNvPr>
                  <p:cNvCxnSpPr/>
                  <p:nvPr/>
                </p:nvCxnSpPr>
                <p:spPr>
                  <a:xfrm>
                    <a:off x="7650" y="6535"/>
                    <a:ext cx="7" cy="3758"/>
                  </a:xfrm>
                  <a:prstGeom prst="line">
                    <a:avLst/>
                  </a:prstGeom>
                  <a:ln>
                    <a:solidFill>
                      <a:schemeClr val="accent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6" name="矩形 233">
                <a:extLst>
                  <a:ext uri="{FF2B5EF4-FFF2-40B4-BE49-F238E27FC236}">
                    <a16:creationId xmlns:a16="http://schemas.microsoft.com/office/drawing/2014/main" id="{D5D31A99-4750-4922-92A7-FE9BAF4E8E42}"/>
                  </a:ext>
                </a:extLst>
              </p:cNvPr>
              <p:cNvSpPr/>
              <p:nvPr/>
            </p:nvSpPr>
            <p:spPr>
              <a:xfrm>
                <a:off x="6978" y="1596"/>
                <a:ext cx="922" cy="92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30">
                <a:extLst>
                  <a:ext uri="{FF2B5EF4-FFF2-40B4-BE49-F238E27FC236}">
                    <a16:creationId xmlns:a16="http://schemas.microsoft.com/office/drawing/2014/main" id="{137101E1-D0C6-41AC-B6DF-A70E01193557}"/>
                  </a:ext>
                </a:extLst>
              </p:cNvPr>
              <p:cNvSpPr/>
              <p:nvPr/>
            </p:nvSpPr>
            <p:spPr>
              <a:xfrm>
                <a:off x="8822" y="2536"/>
                <a:ext cx="922" cy="92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31">
                <a:extLst>
                  <a:ext uri="{FF2B5EF4-FFF2-40B4-BE49-F238E27FC236}">
                    <a16:creationId xmlns:a16="http://schemas.microsoft.com/office/drawing/2014/main" id="{1718D27F-A866-412D-994C-4F0AACDB7F7F}"/>
                  </a:ext>
                </a:extLst>
              </p:cNvPr>
              <p:cNvSpPr/>
              <p:nvPr/>
            </p:nvSpPr>
            <p:spPr>
              <a:xfrm>
                <a:off x="8822" y="3457"/>
                <a:ext cx="922" cy="9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32">
                <a:extLst>
                  <a:ext uri="{FF2B5EF4-FFF2-40B4-BE49-F238E27FC236}">
                    <a16:creationId xmlns:a16="http://schemas.microsoft.com/office/drawing/2014/main" id="{B16AA9B0-B87E-4B69-95DC-7F118F1324C2}"/>
                  </a:ext>
                </a:extLst>
              </p:cNvPr>
              <p:cNvSpPr/>
              <p:nvPr/>
            </p:nvSpPr>
            <p:spPr>
              <a:xfrm>
                <a:off x="6989" y="2509"/>
                <a:ext cx="917" cy="934"/>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35">
                <a:extLst>
                  <a:ext uri="{FF2B5EF4-FFF2-40B4-BE49-F238E27FC236}">
                    <a16:creationId xmlns:a16="http://schemas.microsoft.com/office/drawing/2014/main" id="{868F45CC-B6F5-47CB-AD97-04736DE42F99}"/>
                  </a:ext>
                </a:extLst>
              </p:cNvPr>
              <p:cNvSpPr/>
              <p:nvPr/>
            </p:nvSpPr>
            <p:spPr>
              <a:xfrm>
                <a:off x="6989" y="3458"/>
                <a:ext cx="922" cy="92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矩形 242">
              <a:extLst>
                <a:ext uri="{FF2B5EF4-FFF2-40B4-BE49-F238E27FC236}">
                  <a16:creationId xmlns:a16="http://schemas.microsoft.com/office/drawing/2014/main" id="{AF242515-55AC-44F9-8B2C-C13910C17AD7}"/>
                </a:ext>
              </a:extLst>
            </p:cNvPr>
            <p:cNvSpPr/>
            <p:nvPr/>
          </p:nvSpPr>
          <p:spPr>
            <a:xfrm>
              <a:off x="9306856" y="1347803"/>
              <a:ext cx="905677" cy="898087"/>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244">
              <a:extLst>
                <a:ext uri="{FF2B5EF4-FFF2-40B4-BE49-F238E27FC236}">
                  <a16:creationId xmlns:a16="http://schemas.microsoft.com/office/drawing/2014/main" id="{0D3A3E6A-DA08-408D-BCE3-791BD93E6E45}"/>
                </a:ext>
              </a:extLst>
            </p:cNvPr>
            <p:cNvSpPr/>
            <p:nvPr/>
          </p:nvSpPr>
          <p:spPr>
            <a:xfrm>
              <a:off x="11114828" y="3128338"/>
              <a:ext cx="866224" cy="900477"/>
            </a:xfrm>
            <a:prstGeom prst="rect">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246">
              <a:extLst>
                <a:ext uri="{FF2B5EF4-FFF2-40B4-BE49-F238E27FC236}">
                  <a16:creationId xmlns:a16="http://schemas.microsoft.com/office/drawing/2014/main" id="{4B59D180-663E-4B17-8EDA-E9D5FFC717D7}"/>
                </a:ext>
              </a:extLst>
            </p:cNvPr>
            <p:cNvSpPr/>
            <p:nvPr/>
          </p:nvSpPr>
          <p:spPr>
            <a:xfrm>
              <a:off x="9328048" y="4893130"/>
              <a:ext cx="882854" cy="883536"/>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247">
              <a:extLst>
                <a:ext uri="{FF2B5EF4-FFF2-40B4-BE49-F238E27FC236}">
                  <a16:creationId xmlns:a16="http://schemas.microsoft.com/office/drawing/2014/main" id="{570103FF-7499-44D5-8ED4-415AE6CB2D82}"/>
                </a:ext>
              </a:extLst>
            </p:cNvPr>
            <p:cNvSpPr/>
            <p:nvPr/>
          </p:nvSpPr>
          <p:spPr>
            <a:xfrm>
              <a:off x="11102128" y="4030106"/>
              <a:ext cx="876497" cy="858016"/>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F8C286EC-B670-472E-A3FD-673AB2E70556}"/>
                </a:ext>
              </a:extLst>
            </p:cNvPr>
            <p:cNvSpPr/>
            <p:nvPr/>
          </p:nvSpPr>
          <p:spPr>
            <a:xfrm>
              <a:off x="9181775" y="3005546"/>
              <a:ext cx="940814" cy="945862"/>
            </a:xfrm>
            <a:prstGeom prst="ellipse">
              <a:avLst/>
            </a:prstGeom>
            <a:noFill/>
            <a:ln w="3810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Oval 71">
              <a:extLst>
                <a:ext uri="{FF2B5EF4-FFF2-40B4-BE49-F238E27FC236}">
                  <a16:creationId xmlns:a16="http://schemas.microsoft.com/office/drawing/2014/main" id="{B9EE7283-A600-407F-87ED-7C69D5F5E6FC}"/>
                </a:ext>
              </a:extLst>
            </p:cNvPr>
            <p:cNvSpPr/>
            <p:nvPr/>
          </p:nvSpPr>
          <p:spPr>
            <a:xfrm>
              <a:off x="9580898" y="3392001"/>
              <a:ext cx="81596" cy="83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a:endParaRPr lang="en-CN"/>
            </a:p>
          </p:txBody>
        </p:sp>
        <p:sp>
          <p:nvSpPr>
            <p:cNvPr id="66" name="Triangle 76">
              <a:extLst>
                <a:ext uri="{FF2B5EF4-FFF2-40B4-BE49-F238E27FC236}">
                  <a16:creationId xmlns:a16="http://schemas.microsoft.com/office/drawing/2014/main" id="{88962968-A0CA-4F42-8D44-EF9B33ED9D1A}"/>
                </a:ext>
              </a:extLst>
            </p:cNvPr>
            <p:cNvSpPr/>
            <p:nvPr/>
          </p:nvSpPr>
          <p:spPr>
            <a:xfrm>
              <a:off x="10285513" y="2681248"/>
              <a:ext cx="99287" cy="87334"/>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a:endParaRPr lang="en-CN"/>
            </a:p>
          </p:txBody>
        </p:sp>
        <p:sp>
          <p:nvSpPr>
            <p:cNvPr id="67" name="Triangle 76">
              <a:extLst>
                <a:ext uri="{FF2B5EF4-FFF2-40B4-BE49-F238E27FC236}">
                  <a16:creationId xmlns:a16="http://schemas.microsoft.com/office/drawing/2014/main" id="{0ED457C4-5282-4CC0-8F4F-E050B2F4F289}"/>
                </a:ext>
              </a:extLst>
            </p:cNvPr>
            <p:cNvSpPr/>
            <p:nvPr/>
          </p:nvSpPr>
          <p:spPr>
            <a:xfrm>
              <a:off x="9699268" y="3530472"/>
              <a:ext cx="99287" cy="87334"/>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a:endParaRPr lang="en-CN"/>
            </a:p>
          </p:txBody>
        </p:sp>
        <p:sp>
          <p:nvSpPr>
            <p:cNvPr id="68" name="Triangle 76">
              <a:extLst>
                <a:ext uri="{FF2B5EF4-FFF2-40B4-BE49-F238E27FC236}">
                  <a16:creationId xmlns:a16="http://schemas.microsoft.com/office/drawing/2014/main" id="{40857852-F418-4C6F-BC72-229A227AF1C0}"/>
                </a:ext>
              </a:extLst>
            </p:cNvPr>
            <p:cNvSpPr/>
            <p:nvPr/>
          </p:nvSpPr>
          <p:spPr>
            <a:xfrm>
              <a:off x="9091022" y="3534951"/>
              <a:ext cx="99287" cy="87334"/>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a:endParaRPr lang="en-CN"/>
            </a:p>
          </p:txBody>
        </p:sp>
        <p:grpSp>
          <p:nvGrpSpPr>
            <p:cNvPr id="69" name="组合 68">
              <a:extLst>
                <a:ext uri="{FF2B5EF4-FFF2-40B4-BE49-F238E27FC236}">
                  <a16:creationId xmlns:a16="http://schemas.microsoft.com/office/drawing/2014/main" id="{460E7F4A-F1E3-44E2-9F57-ED6B91DF0ACF}"/>
                </a:ext>
              </a:extLst>
            </p:cNvPr>
            <p:cNvGrpSpPr/>
            <p:nvPr/>
          </p:nvGrpSpPr>
          <p:grpSpPr>
            <a:xfrm>
              <a:off x="9769061" y="4786069"/>
              <a:ext cx="2053714" cy="584490"/>
              <a:chOff x="10233103" y="4795884"/>
              <a:chExt cx="2168320" cy="604806"/>
            </a:xfrm>
          </p:grpSpPr>
          <p:grpSp>
            <p:nvGrpSpPr>
              <p:cNvPr id="70" name="Group 93">
                <a:extLst>
                  <a:ext uri="{FF2B5EF4-FFF2-40B4-BE49-F238E27FC236}">
                    <a16:creationId xmlns:a16="http://schemas.microsoft.com/office/drawing/2014/main" id="{391B5714-6F88-4C99-B82A-AB5E903BF8B6}"/>
                  </a:ext>
                </a:extLst>
              </p:cNvPr>
              <p:cNvGrpSpPr/>
              <p:nvPr/>
            </p:nvGrpSpPr>
            <p:grpSpPr>
              <a:xfrm>
                <a:off x="10242443" y="4795884"/>
                <a:ext cx="2158980" cy="604806"/>
                <a:chOff x="11269655" y="2910809"/>
                <a:chExt cx="2158980" cy="604806"/>
              </a:xfrm>
            </p:grpSpPr>
            <p:sp>
              <p:nvSpPr>
                <p:cNvPr id="72" name="Oval 71">
                  <a:extLst>
                    <a:ext uri="{FF2B5EF4-FFF2-40B4-BE49-F238E27FC236}">
                      <a16:creationId xmlns:a16="http://schemas.microsoft.com/office/drawing/2014/main" id="{A7A7C716-2F84-4073-AB2B-62ECB674B0E8}"/>
                    </a:ext>
                  </a:extLst>
                </p:cNvPr>
                <p:cNvSpPr/>
                <p:nvPr/>
              </p:nvSpPr>
              <p:spPr>
                <a:xfrm>
                  <a:off x="11269655" y="3085469"/>
                  <a:ext cx="86149" cy="861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a:endParaRPr lang="en-CN" dirty="0"/>
                </a:p>
              </p:txBody>
            </p:sp>
            <p:sp>
              <p:nvSpPr>
                <p:cNvPr id="73" name="文本框 366">
                  <a:extLst>
                    <a:ext uri="{FF2B5EF4-FFF2-40B4-BE49-F238E27FC236}">
                      <a16:creationId xmlns:a16="http://schemas.microsoft.com/office/drawing/2014/main" id="{97C4AC80-5580-4F87-9F60-1A326E5C9E60}"/>
                    </a:ext>
                  </a:extLst>
                </p:cNvPr>
                <p:cNvSpPr txBox="1"/>
                <p:nvPr/>
              </p:nvSpPr>
              <p:spPr>
                <a:xfrm>
                  <a:off x="11365142" y="2910809"/>
                  <a:ext cx="2063493" cy="350321"/>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Ground-Truth</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Center</a:t>
                  </a:r>
                  <a:endParaRPr lang="zh-CN" altLang="en-US" sz="1600" dirty="0">
                    <a:latin typeface="Times New Roman" panose="02020603050405020304" pitchFamily="18" charset="0"/>
                    <a:cs typeface="Times New Roman" panose="02020603050405020304" pitchFamily="18" charset="0"/>
                  </a:endParaRPr>
                </a:p>
              </p:txBody>
            </p:sp>
            <p:sp>
              <p:nvSpPr>
                <p:cNvPr id="74" name="文本框 366">
                  <a:extLst>
                    <a:ext uri="{FF2B5EF4-FFF2-40B4-BE49-F238E27FC236}">
                      <a16:creationId xmlns:a16="http://schemas.microsoft.com/office/drawing/2014/main" id="{41F1F649-58D7-467B-83ED-0C4CDB2175A9}"/>
                    </a:ext>
                  </a:extLst>
                </p:cNvPr>
                <p:cNvSpPr txBox="1"/>
                <p:nvPr/>
              </p:nvSpPr>
              <p:spPr>
                <a:xfrm>
                  <a:off x="11312728" y="3165295"/>
                  <a:ext cx="1841014" cy="350320"/>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Predicted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Center</a:t>
                  </a:r>
                  <a:endParaRPr lang="zh-CN" altLang="en-US" sz="1600" dirty="0">
                    <a:latin typeface="Times New Roman" panose="02020603050405020304" pitchFamily="18" charset="0"/>
                    <a:cs typeface="Times New Roman" panose="02020603050405020304" pitchFamily="18" charset="0"/>
                  </a:endParaRPr>
                </a:p>
              </p:txBody>
            </p:sp>
          </p:grpSp>
          <p:sp>
            <p:nvSpPr>
              <p:cNvPr id="71" name="Triangle 76">
                <a:extLst>
                  <a:ext uri="{FF2B5EF4-FFF2-40B4-BE49-F238E27FC236}">
                    <a16:creationId xmlns:a16="http://schemas.microsoft.com/office/drawing/2014/main" id="{6DA50D57-097E-4C19-99E5-B371A9400894}"/>
                  </a:ext>
                </a:extLst>
              </p:cNvPr>
              <p:cNvSpPr/>
              <p:nvPr/>
            </p:nvSpPr>
            <p:spPr>
              <a:xfrm>
                <a:off x="10233103" y="5211938"/>
                <a:ext cx="104828" cy="90369"/>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a:endParaRPr lang="en-CN"/>
              </a:p>
            </p:txBody>
          </p:sp>
        </p:grpSp>
        <p:sp>
          <p:nvSpPr>
            <p:cNvPr id="75" name="椭圆 74">
              <a:extLst>
                <a:ext uri="{FF2B5EF4-FFF2-40B4-BE49-F238E27FC236}">
                  <a16:creationId xmlns:a16="http://schemas.microsoft.com/office/drawing/2014/main" id="{F13D05EC-C692-4B59-8AB0-2EA68B64E302}"/>
                </a:ext>
              </a:extLst>
            </p:cNvPr>
            <p:cNvSpPr/>
            <p:nvPr/>
          </p:nvSpPr>
          <p:spPr>
            <a:xfrm>
              <a:off x="8795456" y="2608687"/>
              <a:ext cx="1705627" cy="1740321"/>
            </a:xfrm>
            <a:prstGeom prst="ellipse">
              <a:avLst/>
            </a:prstGeom>
            <a:noFill/>
            <a:ln w="28575">
              <a:solidFill>
                <a:srgbClr val="FFCC00">
                  <a:alpha val="74118"/>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7E135CE3-F292-464B-8DAE-EB2C37C5FDE4}"/>
                </a:ext>
              </a:extLst>
            </p:cNvPr>
            <p:cNvCxnSpPr>
              <a:stCxn id="65" idx="7"/>
              <a:endCxn id="66" idx="2"/>
            </p:cNvCxnSpPr>
            <p:nvPr/>
          </p:nvCxnSpPr>
          <p:spPr>
            <a:xfrm flipV="1">
              <a:off x="9650545" y="2768582"/>
              <a:ext cx="634968" cy="635611"/>
            </a:xfrm>
            <a:prstGeom prst="line">
              <a:avLst/>
            </a:prstGeom>
            <a:ln w="15875">
              <a:tailEnd type="triangle"/>
            </a:ln>
          </p:spPr>
          <p:style>
            <a:lnRef idx="2">
              <a:schemeClr val="accent2"/>
            </a:lnRef>
            <a:fillRef idx="0">
              <a:schemeClr val="accent2"/>
            </a:fillRef>
            <a:effectRef idx="1">
              <a:schemeClr val="accent2"/>
            </a:effectRef>
            <a:fontRef idx="minor">
              <a:schemeClr val="tx1"/>
            </a:fontRef>
          </p:style>
        </p:cxnSp>
        <p:sp>
          <p:nvSpPr>
            <p:cNvPr id="77" name="椭圆 76">
              <a:extLst>
                <a:ext uri="{FF2B5EF4-FFF2-40B4-BE49-F238E27FC236}">
                  <a16:creationId xmlns:a16="http://schemas.microsoft.com/office/drawing/2014/main" id="{5EF461C2-661C-41F9-8A1A-BD49B3BB2F09}"/>
                </a:ext>
              </a:extLst>
            </p:cNvPr>
            <p:cNvSpPr/>
            <p:nvPr/>
          </p:nvSpPr>
          <p:spPr>
            <a:xfrm>
              <a:off x="8350006" y="2154177"/>
              <a:ext cx="2596525" cy="2649341"/>
            </a:xfrm>
            <a:prstGeom prst="ellipse">
              <a:avLst/>
            </a:prstGeom>
            <a:noFill/>
            <a:ln w="19050">
              <a:solidFill>
                <a:srgbClr val="FF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F8DFB761-697A-42E5-86EE-0BA9D5B0D734}"/>
                </a:ext>
              </a:extLst>
            </p:cNvPr>
            <p:cNvCxnSpPr>
              <a:cxnSpLocks/>
              <a:stCxn id="65" idx="5"/>
              <a:endCxn id="67" idx="1"/>
            </p:cNvCxnSpPr>
            <p:nvPr/>
          </p:nvCxnSpPr>
          <p:spPr>
            <a:xfrm>
              <a:off x="9650545" y="3463064"/>
              <a:ext cx="73545" cy="111075"/>
            </a:xfrm>
            <a:prstGeom prst="line">
              <a:avLst/>
            </a:prstGeom>
            <a:ln w="25400">
              <a:tailEnd type="triangle"/>
            </a:ln>
          </p:spPr>
          <p:style>
            <a:lnRef idx="2">
              <a:schemeClr val="accent3"/>
            </a:lnRef>
            <a:fillRef idx="0">
              <a:schemeClr val="accent3"/>
            </a:fillRef>
            <a:effectRef idx="1">
              <a:schemeClr val="accent3"/>
            </a:effectRef>
            <a:fontRef idx="minor">
              <a:schemeClr val="tx1"/>
            </a:fontRef>
          </p:style>
        </p:cxnSp>
        <p:cxnSp>
          <p:nvCxnSpPr>
            <p:cNvPr id="79" name="直接连接符 78">
              <a:extLst>
                <a:ext uri="{FF2B5EF4-FFF2-40B4-BE49-F238E27FC236}">
                  <a16:creationId xmlns:a16="http://schemas.microsoft.com/office/drawing/2014/main" id="{E9C917A4-A328-43AA-BF6F-9FB73B33C046}"/>
                </a:ext>
              </a:extLst>
            </p:cNvPr>
            <p:cNvCxnSpPr>
              <a:cxnSpLocks/>
              <a:stCxn id="65" idx="2"/>
              <a:endCxn id="68" idx="5"/>
            </p:cNvCxnSpPr>
            <p:nvPr/>
          </p:nvCxnSpPr>
          <p:spPr>
            <a:xfrm flipH="1">
              <a:off x="9165487" y="3433629"/>
              <a:ext cx="415411" cy="144989"/>
            </a:xfrm>
            <a:prstGeom prst="line">
              <a:avLst/>
            </a:prstGeom>
            <a:ln w="22225">
              <a:tailEnd type="triangle"/>
            </a:ln>
          </p:spPr>
          <p:style>
            <a:lnRef idx="2">
              <a:schemeClr val="accent2"/>
            </a:lnRef>
            <a:fillRef idx="0">
              <a:schemeClr val="accent2"/>
            </a:fillRef>
            <a:effectRef idx="1">
              <a:schemeClr val="accent2"/>
            </a:effectRef>
            <a:fontRef idx="minor">
              <a:schemeClr val="tx1"/>
            </a:fontRef>
          </p:style>
        </p:cxnSp>
        <p:sp>
          <p:nvSpPr>
            <p:cNvPr id="80" name="矩形 244">
              <a:extLst>
                <a:ext uri="{FF2B5EF4-FFF2-40B4-BE49-F238E27FC236}">
                  <a16:creationId xmlns:a16="http://schemas.microsoft.com/office/drawing/2014/main" id="{6C832F40-78FB-4004-A5F7-361201058CB3}"/>
                </a:ext>
              </a:extLst>
            </p:cNvPr>
            <p:cNvSpPr/>
            <p:nvPr/>
          </p:nvSpPr>
          <p:spPr>
            <a:xfrm>
              <a:off x="7537240" y="3122807"/>
              <a:ext cx="866224" cy="900477"/>
            </a:xfrm>
            <a:prstGeom prst="rect">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A0F16105-3323-4624-95D2-B6967BFFF440}"/>
              </a:ext>
            </a:extLst>
          </p:cNvPr>
          <p:cNvGrpSpPr/>
          <p:nvPr/>
        </p:nvGrpSpPr>
        <p:grpSpPr>
          <a:xfrm>
            <a:off x="214109" y="1140274"/>
            <a:ext cx="7094527" cy="4416361"/>
            <a:chOff x="226206" y="1344212"/>
            <a:chExt cx="7094527" cy="4416361"/>
          </a:xfrm>
        </p:grpSpPr>
        <p:pic>
          <p:nvPicPr>
            <p:cNvPr id="7" name="Picture 9">
              <a:extLst>
                <a:ext uri="{FF2B5EF4-FFF2-40B4-BE49-F238E27FC236}">
                  <a16:creationId xmlns:a16="http://schemas.microsoft.com/office/drawing/2014/main" id="{7F518D30-31E4-4C4A-930B-F040FBC8F074}"/>
                </a:ext>
              </a:extLst>
            </p:cNvPr>
            <p:cNvPicPr>
              <a:picLocks noChangeAspect="1"/>
            </p:cNvPicPr>
            <p:nvPr/>
          </p:nvPicPr>
          <p:blipFill>
            <a:blip r:embed="rId4"/>
            <a:stretch>
              <a:fillRect/>
            </a:stretch>
          </p:blipFill>
          <p:spPr>
            <a:xfrm>
              <a:off x="226206" y="1344212"/>
              <a:ext cx="7094527" cy="4416361"/>
            </a:xfrm>
            <a:prstGeom prst="rect">
              <a:avLst/>
            </a:prstGeom>
            <a:ln>
              <a:noFill/>
              <a:prstDash val="solid"/>
            </a:ln>
          </p:spPr>
        </p:pic>
        <p:pic>
          <p:nvPicPr>
            <p:cNvPr id="3" name="图片 2">
              <a:extLst>
                <a:ext uri="{FF2B5EF4-FFF2-40B4-BE49-F238E27FC236}">
                  <a16:creationId xmlns:a16="http://schemas.microsoft.com/office/drawing/2014/main" id="{12AAE8FC-8449-4FD5-930F-D775748437EC}"/>
                </a:ext>
              </a:extLst>
            </p:cNvPr>
            <p:cNvPicPr>
              <a:picLocks noChangeAspect="1"/>
            </p:cNvPicPr>
            <p:nvPr/>
          </p:nvPicPr>
          <p:blipFill>
            <a:blip r:embed="rId5"/>
            <a:stretch>
              <a:fillRect/>
            </a:stretch>
          </p:blipFill>
          <p:spPr>
            <a:xfrm>
              <a:off x="6035565" y="2441213"/>
              <a:ext cx="518150" cy="26279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8082167-D1BF-47E1-B789-0CB3293047D9}"/>
                    </a:ext>
                  </a:extLst>
                </p:cNvPr>
                <p:cNvSpPr txBox="1"/>
                <p:nvPr/>
              </p:nvSpPr>
              <p:spPr>
                <a:xfrm>
                  <a:off x="5893868" y="2372605"/>
                  <a:ext cx="5536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𝛿</m:t>
                            </m:r>
                          </m:e>
                          <m:sub>
                            <m:r>
                              <a:rPr lang="en-US" altLang="zh-CN" sz="1600" b="0" i="1" smtClean="0">
                                <a:latin typeface="Cambria Math" panose="02040503050406030204" pitchFamily="18" charset="0"/>
                              </a:rPr>
                              <m:t>𝑘</m:t>
                            </m:r>
                          </m:sub>
                        </m:sSub>
                      </m:oMath>
                    </m:oMathPara>
                  </a14:m>
                  <a:endParaRPr lang="en-US" altLang="zh-CN" b="0" dirty="0"/>
                </a:p>
              </p:txBody>
            </p:sp>
          </mc:Choice>
          <mc:Fallback xmlns="">
            <p:sp>
              <p:nvSpPr>
                <p:cNvPr id="8" name="文本框 7">
                  <a:extLst>
                    <a:ext uri="{FF2B5EF4-FFF2-40B4-BE49-F238E27FC236}">
                      <a16:creationId xmlns:a16="http://schemas.microsoft.com/office/drawing/2014/main" id="{A8082167-D1BF-47E1-B789-0CB3293047D9}"/>
                    </a:ext>
                  </a:extLst>
                </p:cNvPr>
                <p:cNvSpPr txBox="1">
                  <a:spLocks noRot="1" noChangeAspect="1" noMove="1" noResize="1" noEditPoints="1" noAdjustHandles="1" noChangeArrowheads="1" noChangeShapeType="1" noTextEdit="1"/>
                </p:cNvSpPr>
                <p:nvPr/>
              </p:nvSpPr>
              <p:spPr>
                <a:xfrm>
                  <a:off x="5893868" y="2372605"/>
                  <a:ext cx="553657" cy="338554"/>
                </a:xfrm>
                <a:prstGeom prst="rect">
                  <a:avLst/>
                </a:prstGeom>
                <a:blipFill>
                  <a:blip r:embed="rId6"/>
                  <a:stretch>
                    <a:fillRect/>
                  </a:stretch>
                </a:blipFill>
              </p:spPr>
              <p:txBody>
                <a:bodyPr/>
                <a:lstStyle/>
                <a:p>
                  <a:r>
                    <a:rPr lang="zh-CN" altLang="en-US">
                      <a:noFill/>
                    </a:rPr>
                    <a:t> </a:t>
                  </a:r>
                </a:p>
              </p:txBody>
            </p:sp>
          </mc:Fallback>
        </mc:AlternateContent>
        <p:pic>
          <p:nvPicPr>
            <p:cNvPr id="81" name="图片 80">
              <a:extLst>
                <a:ext uri="{FF2B5EF4-FFF2-40B4-BE49-F238E27FC236}">
                  <a16:creationId xmlns:a16="http://schemas.microsoft.com/office/drawing/2014/main" id="{E71DEF88-B988-4A01-8766-E62500C5B1B3}"/>
                </a:ext>
              </a:extLst>
            </p:cNvPr>
            <p:cNvPicPr>
              <a:picLocks noChangeAspect="1"/>
            </p:cNvPicPr>
            <p:nvPr/>
          </p:nvPicPr>
          <p:blipFill>
            <a:blip r:embed="rId5"/>
            <a:stretch>
              <a:fillRect/>
            </a:stretch>
          </p:blipFill>
          <p:spPr>
            <a:xfrm>
              <a:off x="6035565" y="3209438"/>
              <a:ext cx="518150" cy="262794"/>
            </a:xfrm>
            <a:prstGeom prst="rect">
              <a:avLst/>
            </a:prstGeom>
          </p:spPr>
        </p:pic>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0D9A7EF3-C6B1-44F7-AEED-61E0733C2D39}"/>
                    </a:ext>
                  </a:extLst>
                </p:cNvPr>
                <p:cNvSpPr txBox="1"/>
                <p:nvPr/>
              </p:nvSpPr>
              <p:spPr>
                <a:xfrm>
                  <a:off x="5893868" y="3140830"/>
                  <a:ext cx="55365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𝛿</m:t>
                            </m:r>
                          </m:e>
                          <m:sub>
                            <m:r>
                              <a:rPr lang="en-US" altLang="zh-CN" sz="1600" b="0" i="1" smtClean="0">
                                <a:latin typeface="Cambria Math" panose="02040503050406030204" pitchFamily="18" charset="0"/>
                              </a:rPr>
                              <m:t>𝑘</m:t>
                            </m:r>
                          </m:sub>
                        </m:sSub>
                      </m:oMath>
                    </m:oMathPara>
                  </a14:m>
                  <a:endParaRPr lang="en-US" altLang="zh-CN" b="0" dirty="0"/>
                </a:p>
              </p:txBody>
            </p:sp>
          </mc:Choice>
          <mc:Fallback xmlns="">
            <p:sp>
              <p:nvSpPr>
                <p:cNvPr id="82" name="文本框 81">
                  <a:extLst>
                    <a:ext uri="{FF2B5EF4-FFF2-40B4-BE49-F238E27FC236}">
                      <a16:creationId xmlns:a16="http://schemas.microsoft.com/office/drawing/2014/main" id="{0D9A7EF3-C6B1-44F7-AEED-61E0733C2D39}"/>
                    </a:ext>
                  </a:extLst>
                </p:cNvPr>
                <p:cNvSpPr txBox="1">
                  <a:spLocks noRot="1" noChangeAspect="1" noMove="1" noResize="1" noEditPoints="1" noAdjustHandles="1" noChangeArrowheads="1" noChangeShapeType="1" noTextEdit="1"/>
                </p:cNvSpPr>
                <p:nvPr/>
              </p:nvSpPr>
              <p:spPr>
                <a:xfrm>
                  <a:off x="5893868" y="3140830"/>
                  <a:ext cx="553657" cy="338554"/>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8FEA25A2-B3D7-44DB-BE5E-19506C6AB933}"/>
                  </a:ext>
                </a:extLst>
              </p:cNvPr>
              <p:cNvSpPr txBox="1"/>
              <p:nvPr/>
            </p:nvSpPr>
            <p:spPr>
              <a:xfrm>
                <a:off x="397451" y="5765438"/>
                <a:ext cx="31839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m:rPr>
                              <m:sty m:val="p"/>
                            </m:rPr>
                            <a:rPr lang="en-US" altLang="zh-CN" i="1" dirty="0" smtClean="0">
                              <a:latin typeface="Cambria Math" panose="02040503050406030204" pitchFamily="18" charset="0"/>
                            </a:rPr>
                            <m:t>δ</m:t>
                          </m:r>
                        </m:e>
                        <m:sub>
                          <m:r>
                            <a:rPr lang="en-US" altLang="zh-CN" b="0" i="1" dirty="0" smtClean="0">
                              <a:latin typeface="Cambria Math" panose="02040503050406030204" pitchFamily="18" charset="0"/>
                            </a:rPr>
                            <m:t>𝑘</m:t>
                          </m:r>
                        </m:sub>
                      </m:sSub>
                      <m:r>
                        <a:rPr lang="en-US" altLang="zh-CN" i="1" dirty="0" smtClean="0">
                          <a:latin typeface="Cambria Math" panose="02040503050406030204" pitchFamily="18" charset="0"/>
                        </a:rPr>
                        <m:t>∈</m:t>
                      </m:r>
                      <m:r>
                        <a:rPr lang="en-US" altLang="zh-CN" b="0" i="1" dirty="0" smtClean="0">
                          <a:latin typeface="Cambria Math" panose="02040503050406030204" pitchFamily="18" charset="0"/>
                        </a:rPr>
                        <m:t>{</m:t>
                      </m:r>
                      <m:r>
                        <m:rPr>
                          <m:nor/>
                        </m:rPr>
                        <a:rPr lang="en-US" altLang="zh-CN" dirty="0"/>
                        <m:t>0.05, 0.1, 0.15, 0.2, 0.25</m:t>
                      </m:r>
                      <m:r>
                        <a:rPr lang="en-US" altLang="zh-CN" b="0" i="1" dirty="0" smtClean="0">
                          <a:latin typeface="Cambria Math" panose="02040503050406030204" pitchFamily="18" charset="0"/>
                        </a:rPr>
                        <m:t>}</m:t>
                      </m:r>
                    </m:oMath>
                  </m:oMathPara>
                </a14:m>
                <a:endParaRPr lang="zh-CN" altLang="en-US" dirty="0"/>
              </a:p>
            </p:txBody>
          </p:sp>
        </mc:Choice>
        <mc:Fallback xmlns="">
          <p:sp>
            <p:nvSpPr>
              <p:cNvPr id="59" name="文本框 58">
                <a:extLst>
                  <a:ext uri="{FF2B5EF4-FFF2-40B4-BE49-F238E27FC236}">
                    <a16:creationId xmlns:a16="http://schemas.microsoft.com/office/drawing/2014/main" id="{8FEA25A2-B3D7-44DB-BE5E-19506C6AB933}"/>
                  </a:ext>
                </a:extLst>
              </p:cNvPr>
              <p:cNvSpPr txBox="1">
                <a:spLocks noRot="1" noChangeAspect="1" noMove="1" noResize="1" noEditPoints="1" noAdjustHandles="1" noChangeArrowheads="1" noChangeShapeType="1" noTextEdit="1"/>
              </p:cNvSpPr>
              <p:nvPr/>
            </p:nvSpPr>
            <p:spPr>
              <a:xfrm>
                <a:off x="397451" y="5765438"/>
                <a:ext cx="3183949" cy="369332"/>
              </a:xfrm>
              <a:prstGeom prst="rect">
                <a:avLst/>
              </a:prstGeom>
              <a:blipFill>
                <a:blip r:embed="rId8"/>
                <a:stretch>
                  <a:fillRect b="-1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95762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默认字体">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2403</TotalTime>
  <Words>4512</Words>
  <Application>Microsoft Office PowerPoint</Application>
  <PresentationFormat>宽屏</PresentationFormat>
  <Paragraphs>464</Paragraphs>
  <Slides>16</Slides>
  <Notes>16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-apple-system-font</vt:lpstr>
      <vt:lpstr>Noto Sans SC</vt:lpstr>
      <vt:lpstr>PingFang SC</vt:lpstr>
      <vt:lpstr>PingFangSC-Regular</vt:lpstr>
      <vt:lpstr>quote-cjk-patch</vt:lpstr>
      <vt:lpstr>等线</vt:lpstr>
      <vt:lpstr>黑体</vt:lpstr>
      <vt:lpstr>宋体</vt:lpstr>
      <vt:lpstr>微软雅黑</vt:lpstr>
      <vt:lpstr>微软雅黑</vt:lpstr>
      <vt:lpstr>Arial</vt:lpstr>
      <vt:lpstr>Calibri</vt:lpstr>
      <vt:lpstr>Cambria Math</vt:lpstr>
      <vt:lpstr>Times New Roman</vt:lpstr>
      <vt:lpstr>Wingdings</vt:lpstr>
      <vt:lpstr>Office 主题​​</vt:lpstr>
      <vt:lpstr>PowerPoint 演示文稿</vt:lpstr>
      <vt:lpstr>DISTA-Net: Dynamic Closely-Spaced Infrared Small Target Unmixing</vt:lpstr>
      <vt:lpstr>Background</vt:lpstr>
      <vt:lpstr>Background—CSIST Unmixing</vt:lpstr>
      <vt:lpstr>CSIST Imaging</vt:lpstr>
      <vt:lpstr>CSIST Imaging</vt:lpstr>
      <vt:lpstr>Relate work</vt:lpstr>
      <vt:lpstr>CSIST-100K</vt:lpstr>
      <vt:lpstr>CSO-mAP</vt:lpstr>
      <vt:lpstr>Sparse Reconstruction</vt:lpstr>
      <vt:lpstr>〖"ISTA-Net" 〗^[1] </vt:lpstr>
      <vt:lpstr>DISTA-Net</vt:lpstr>
      <vt:lpstr>Experiment</vt:lpstr>
      <vt:lpstr>PowerPoint 演示文稿</vt:lpstr>
      <vt:lpstr>Visualization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韩圣东</dc:creator>
  <cp:lastModifiedBy>韩圣东</cp:lastModifiedBy>
  <cp:revision>49</cp:revision>
  <dcterms:created xsi:type="dcterms:W3CDTF">2025-07-30T05:40:55Z</dcterms:created>
  <dcterms:modified xsi:type="dcterms:W3CDTF">2025-08-11T04:41:48Z</dcterms:modified>
</cp:coreProperties>
</file>